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7"/>
  </p:handoutMasterIdLst>
  <p:sldIdLst>
    <p:sldId id="475" r:id="rId3"/>
    <p:sldId id="511" r:id="rId5"/>
    <p:sldId id="647" r:id="rId6"/>
    <p:sldId id="428" r:id="rId7"/>
    <p:sldId id="424" r:id="rId8"/>
    <p:sldId id="536" r:id="rId9"/>
    <p:sldId id="537" r:id="rId10"/>
    <p:sldId id="476" r:id="rId11"/>
    <p:sldId id="509" r:id="rId12"/>
    <p:sldId id="561" r:id="rId13"/>
    <p:sldId id="393" r:id="rId14"/>
    <p:sldId id="409" r:id="rId15"/>
    <p:sldId id="562" r:id="rId16"/>
    <p:sldId id="416" r:id="rId17"/>
    <p:sldId id="420" r:id="rId18"/>
    <p:sldId id="583" r:id="rId19"/>
    <p:sldId id="584" r:id="rId20"/>
    <p:sldId id="585" r:id="rId21"/>
    <p:sldId id="586" r:id="rId22"/>
    <p:sldId id="590" r:id="rId23"/>
    <p:sldId id="538" r:id="rId24"/>
    <p:sldId id="588" r:id="rId25"/>
    <p:sldId id="649" r:id="rId26"/>
    <p:sldId id="650" r:id="rId27"/>
    <p:sldId id="651" r:id="rId28"/>
    <p:sldId id="652" r:id="rId29"/>
    <p:sldId id="653" r:id="rId30"/>
    <p:sldId id="654" r:id="rId31"/>
    <p:sldId id="687" r:id="rId32"/>
    <p:sldId id="655" r:id="rId33"/>
    <p:sldId id="656" r:id="rId34"/>
    <p:sldId id="657" r:id="rId35"/>
    <p:sldId id="658" r:id="rId36"/>
    <p:sldId id="659" r:id="rId37"/>
    <p:sldId id="660" r:id="rId38"/>
    <p:sldId id="661" r:id="rId39"/>
    <p:sldId id="662" r:id="rId40"/>
    <p:sldId id="541" r:id="rId41"/>
    <p:sldId id="632" r:id="rId42"/>
    <p:sldId id="402" r:id="rId43"/>
    <p:sldId id="539" r:id="rId44"/>
    <p:sldId id="427" r:id="rId45"/>
    <p:sldId id="483" r:id="rId4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思蜀" initials="刘思蜀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2431"/>
    <a:srgbClr val="FFFFFF"/>
    <a:srgbClr val="404040"/>
    <a:srgbClr val="AF1B2D"/>
    <a:srgbClr val="A71A24"/>
    <a:srgbClr val="256C81"/>
    <a:srgbClr val="F2AB43"/>
    <a:srgbClr val="D9870F"/>
    <a:srgbClr val="6A6354"/>
    <a:srgbClr val="6B88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35" autoAdjust="0"/>
    <p:restoredTop sz="94660" autoAdjust="0"/>
  </p:normalViewPr>
  <p:slideViewPr>
    <p:cSldViewPr>
      <p:cViewPr varScale="1">
        <p:scale>
          <a:sx n="94" d="100"/>
          <a:sy n="94" d="100"/>
        </p:scale>
        <p:origin x="846" y="90"/>
      </p:cViewPr>
      <p:guideLst>
        <p:guide pos="2866"/>
        <p:guide orient="horz" pos="16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94"/>
        <p:guide pos="215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commentAuthors" Target="commentAuthors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用户数量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工作表1!$A$2:$A$197</c:f>
              <c:numCache>
                <c:formatCode>yyyy"年"m"月"d"日"</c:formatCode>
                <c:ptCount val="196"/>
                <c:pt idx="0" c:formatCode="yyyy&quot;年&quot;m&quot;月&quot;d&quot;日&quot;">
                  <c:v>43313</c:v>
                </c:pt>
                <c:pt idx="1" c:formatCode="yyyy&quot;年&quot;m&quot;月&quot;d&quot;日&quot;">
                  <c:v>43314</c:v>
                </c:pt>
                <c:pt idx="2" c:formatCode="yyyy&quot;年&quot;m&quot;月&quot;d&quot;日&quot;">
                  <c:v>43315</c:v>
                </c:pt>
                <c:pt idx="3" c:formatCode="yyyy&quot;年&quot;m&quot;月&quot;d&quot;日&quot;">
                  <c:v>43316</c:v>
                </c:pt>
                <c:pt idx="4" c:formatCode="yyyy&quot;年&quot;m&quot;月&quot;d&quot;日&quot;">
                  <c:v>43317</c:v>
                </c:pt>
                <c:pt idx="5" c:formatCode="yyyy&quot;年&quot;m&quot;月&quot;d&quot;日&quot;">
                  <c:v>43318</c:v>
                </c:pt>
                <c:pt idx="6" c:formatCode="yyyy&quot;年&quot;m&quot;月&quot;d&quot;日&quot;">
                  <c:v>43319</c:v>
                </c:pt>
                <c:pt idx="7" c:formatCode="yyyy&quot;年&quot;m&quot;月&quot;d&quot;日&quot;">
                  <c:v>43320</c:v>
                </c:pt>
                <c:pt idx="8" c:formatCode="yyyy&quot;年&quot;m&quot;月&quot;d&quot;日&quot;">
                  <c:v>43321</c:v>
                </c:pt>
                <c:pt idx="9" c:formatCode="yyyy&quot;年&quot;m&quot;月&quot;d&quot;日&quot;">
                  <c:v>43322</c:v>
                </c:pt>
                <c:pt idx="10" c:formatCode="yyyy&quot;年&quot;m&quot;月&quot;d&quot;日&quot;">
                  <c:v>43323</c:v>
                </c:pt>
                <c:pt idx="11" c:formatCode="yyyy&quot;年&quot;m&quot;月&quot;d&quot;日&quot;">
                  <c:v>43324</c:v>
                </c:pt>
                <c:pt idx="12" c:formatCode="yyyy&quot;年&quot;m&quot;月&quot;d&quot;日&quot;">
                  <c:v>43325</c:v>
                </c:pt>
                <c:pt idx="13" c:formatCode="yyyy&quot;年&quot;m&quot;月&quot;d&quot;日&quot;">
                  <c:v>43326</c:v>
                </c:pt>
                <c:pt idx="14" c:formatCode="yyyy&quot;年&quot;m&quot;月&quot;d&quot;日&quot;">
                  <c:v>43327</c:v>
                </c:pt>
                <c:pt idx="15" c:formatCode="yyyy&quot;年&quot;m&quot;月&quot;d&quot;日&quot;">
                  <c:v>43328</c:v>
                </c:pt>
                <c:pt idx="16" c:formatCode="yyyy&quot;年&quot;m&quot;月&quot;d&quot;日&quot;">
                  <c:v>43329</c:v>
                </c:pt>
                <c:pt idx="17" c:formatCode="yyyy&quot;年&quot;m&quot;月&quot;d&quot;日&quot;">
                  <c:v>43330</c:v>
                </c:pt>
                <c:pt idx="18" c:formatCode="yyyy&quot;年&quot;m&quot;月&quot;d&quot;日&quot;">
                  <c:v>43331</c:v>
                </c:pt>
                <c:pt idx="19" c:formatCode="yyyy&quot;年&quot;m&quot;月&quot;d&quot;日&quot;">
                  <c:v>43332</c:v>
                </c:pt>
                <c:pt idx="20" c:formatCode="yyyy&quot;年&quot;m&quot;月&quot;d&quot;日&quot;">
                  <c:v>43333</c:v>
                </c:pt>
                <c:pt idx="21" c:formatCode="yyyy&quot;年&quot;m&quot;月&quot;d&quot;日&quot;">
                  <c:v>43334</c:v>
                </c:pt>
                <c:pt idx="22" c:formatCode="yyyy&quot;年&quot;m&quot;月&quot;d&quot;日&quot;">
                  <c:v>43335</c:v>
                </c:pt>
                <c:pt idx="23" c:formatCode="yyyy&quot;年&quot;m&quot;月&quot;d&quot;日&quot;">
                  <c:v>43336</c:v>
                </c:pt>
                <c:pt idx="24" c:formatCode="yyyy&quot;年&quot;m&quot;月&quot;d&quot;日&quot;">
                  <c:v>43337</c:v>
                </c:pt>
                <c:pt idx="25" c:formatCode="yyyy&quot;年&quot;m&quot;月&quot;d&quot;日&quot;">
                  <c:v>43338</c:v>
                </c:pt>
                <c:pt idx="26" c:formatCode="yyyy&quot;年&quot;m&quot;月&quot;d&quot;日&quot;">
                  <c:v>43339</c:v>
                </c:pt>
                <c:pt idx="27" c:formatCode="yyyy&quot;年&quot;m&quot;月&quot;d&quot;日&quot;">
                  <c:v>43340</c:v>
                </c:pt>
                <c:pt idx="28" c:formatCode="yyyy&quot;年&quot;m&quot;月&quot;d&quot;日&quot;">
                  <c:v>43341</c:v>
                </c:pt>
                <c:pt idx="29" c:formatCode="yyyy&quot;年&quot;m&quot;月&quot;d&quot;日&quot;">
                  <c:v>43342</c:v>
                </c:pt>
                <c:pt idx="30" c:formatCode="yyyy&quot;年&quot;m&quot;月&quot;d&quot;日&quot;">
                  <c:v>43343</c:v>
                </c:pt>
                <c:pt idx="31" c:formatCode="yyyy&quot;年&quot;m&quot;月&quot;d&quot;日&quot;">
                  <c:v>43344</c:v>
                </c:pt>
                <c:pt idx="32" c:formatCode="yyyy&quot;年&quot;m&quot;月&quot;d&quot;日&quot;">
                  <c:v>43345</c:v>
                </c:pt>
                <c:pt idx="33" c:formatCode="yyyy&quot;年&quot;m&quot;月&quot;d&quot;日&quot;">
                  <c:v>43346</c:v>
                </c:pt>
                <c:pt idx="34" c:formatCode="yyyy&quot;年&quot;m&quot;月&quot;d&quot;日&quot;">
                  <c:v>43347</c:v>
                </c:pt>
                <c:pt idx="35" c:formatCode="yyyy&quot;年&quot;m&quot;月&quot;d&quot;日&quot;">
                  <c:v>43348</c:v>
                </c:pt>
                <c:pt idx="36" c:formatCode="yyyy&quot;年&quot;m&quot;月&quot;d&quot;日&quot;">
                  <c:v>43349</c:v>
                </c:pt>
                <c:pt idx="37" c:formatCode="yyyy&quot;年&quot;m&quot;月&quot;d&quot;日&quot;">
                  <c:v>43350</c:v>
                </c:pt>
                <c:pt idx="38" c:formatCode="yyyy&quot;年&quot;m&quot;月&quot;d&quot;日&quot;">
                  <c:v>43351</c:v>
                </c:pt>
                <c:pt idx="39" c:formatCode="yyyy&quot;年&quot;m&quot;月&quot;d&quot;日&quot;">
                  <c:v>43352</c:v>
                </c:pt>
                <c:pt idx="40" c:formatCode="yyyy&quot;年&quot;m&quot;月&quot;d&quot;日&quot;">
                  <c:v>43353</c:v>
                </c:pt>
                <c:pt idx="41" c:formatCode="yyyy&quot;年&quot;m&quot;月&quot;d&quot;日&quot;">
                  <c:v>43354</c:v>
                </c:pt>
                <c:pt idx="42" c:formatCode="yyyy&quot;年&quot;m&quot;月&quot;d&quot;日&quot;">
                  <c:v>43355</c:v>
                </c:pt>
                <c:pt idx="43" c:formatCode="yyyy&quot;年&quot;m&quot;月&quot;d&quot;日&quot;">
                  <c:v>43356</c:v>
                </c:pt>
                <c:pt idx="44" c:formatCode="yyyy&quot;年&quot;m&quot;月&quot;d&quot;日&quot;">
                  <c:v>43357</c:v>
                </c:pt>
                <c:pt idx="45" c:formatCode="yyyy&quot;年&quot;m&quot;月&quot;d&quot;日&quot;">
                  <c:v>43358</c:v>
                </c:pt>
                <c:pt idx="46" c:formatCode="yyyy&quot;年&quot;m&quot;月&quot;d&quot;日&quot;">
                  <c:v>43359</c:v>
                </c:pt>
                <c:pt idx="47" c:formatCode="yyyy&quot;年&quot;m&quot;月&quot;d&quot;日&quot;">
                  <c:v>43360</c:v>
                </c:pt>
                <c:pt idx="48" c:formatCode="yyyy&quot;年&quot;m&quot;月&quot;d&quot;日&quot;">
                  <c:v>43361</c:v>
                </c:pt>
                <c:pt idx="49" c:formatCode="yyyy&quot;年&quot;m&quot;月&quot;d&quot;日&quot;">
                  <c:v>43362</c:v>
                </c:pt>
                <c:pt idx="50" c:formatCode="yyyy&quot;年&quot;m&quot;月&quot;d&quot;日&quot;">
                  <c:v>43363</c:v>
                </c:pt>
                <c:pt idx="51" c:formatCode="yyyy&quot;年&quot;m&quot;月&quot;d&quot;日&quot;">
                  <c:v>43364</c:v>
                </c:pt>
                <c:pt idx="52" c:formatCode="yyyy&quot;年&quot;m&quot;月&quot;d&quot;日&quot;">
                  <c:v>43365</c:v>
                </c:pt>
                <c:pt idx="53" c:formatCode="yyyy&quot;年&quot;m&quot;月&quot;d&quot;日&quot;">
                  <c:v>43366</c:v>
                </c:pt>
                <c:pt idx="54" c:formatCode="yyyy&quot;年&quot;m&quot;月&quot;d&quot;日&quot;">
                  <c:v>43367</c:v>
                </c:pt>
                <c:pt idx="55" c:formatCode="yyyy&quot;年&quot;m&quot;月&quot;d&quot;日&quot;">
                  <c:v>43368</c:v>
                </c:pt>
                <c:pt idx="56" c:formatCode="yyyy&quot;年&quot;m&quot;月&quot;d&quot;日&quot;">
                  <c:v>43369</c:v>
                </c:pt>
                <c:pt idx="57" c:formatCode="yyyy&quot;年&quot;m&quot;月&quot;d&quot;日&quot;">
                  <c:v>43370</c:v>
                </c:pt>
                <c:pt idx="58" c:formatCode="yyyy&quot;年&quot;m&quot;月&quot;d&quot;日&quot;">
                  <c:v>43371</c:v>
                </c:pt>
                <c:pt idx="59" c:formatCode="yyyy&quot;年&quot;m&quot;月&quot;d&quot;日&quot;">
                  <c:v>43372</c:v>
                </c:pt>
                <c:pt idx="60" c:formatCode="yyyy&quot;年&quot;m&quot;月&quot;d&quot;日&quot;">
                  <c:v>43373</c:v>
                </c:pt>
                <c:pt idx="61" c:formatCode="yyyy&quot;年&quot;m&quot;月&quot;d&quot;日&quot;">
                  <c:v>43374</c:v>
                </c:pt>
                <c:pt idx="62" c:formatCode="yyyy&quot;年&quot;m&quot;月&quot;d&quot;日&quot;">
                  <c:v>43375</c:v>
                </c:pt>
                <c:pt idx="63" c:formatCode="yyyy&quot;年&quot;m&quot;月&quot;d&quot;日&quot;">
                  <c:v>43376</c:v>
                </c:pt>
                <c:pt idx="64" c:formatCode="yyyy&quot;年&quot;m&quot;月&quot;d&quot;日&quot;">
                  <c:v>43377</c:v>
                </c:pt>
                <c:pt idx="65" c:formatCode="yyyy&quot;年&quot;m&quot;月&quot;d&quot;日&quot;">
                  <c:v>43378</c:v>
                </c:pt>
                <c:pt idx="66" c:formatCode="yyyy&quot;年&quot;m&quot;月&quot;d&quot;日&quot;">
                  <c:v>43379</c:v>
                </c:pt>
                <c:pt idx="67" c:formatCode="yyyy&quot;年&quot;m&quot;月&quot;d&quot;日&quot;">
                  <c:v>43380</c:v>
                </c:pt>
                <c:pt idx="68" c:formatCode="yyyy&quot;年&quot;m&quot;月&quot;d&quot;日&quot;">
                  <c:v>43381</c:v>
                </c:pt>
                <c:pt idx="69" c:formatCode="yyyy&quot;年&quot;m&quot;月&quot;d&quot;日&quot;">
                  <c:v>43382</c:v>
                </c:pt>
                <c:pt idx="70" c:formatCode="yyyy&quot;年&quot;m&quot;月&quot;d&quot;日&quot;">
                  <c:v>43383</c:v>
                </c:pt>
                <c:pt idx="71" c:formatCode="yyyy&quot;年&quot;m&quot;月&quot;d&quot;日&quot;">
                  <c:v>43384</c:v>
                </c:pt>
                <c:pt idx="72" c:formatCode="yyyy&quot;年&quot;m&quot;月&quot;d&quot;日&quot;">
                  <c:v>43385</c:v>
                </c:pt>
                <c:pt idx="73" c:formatCode="yyyy&quot;年&quot;m&quot;月&quot;d&quot;日&quot;">
                  <c:v>43386</c:v>
                </c:pt>
                <c:pt idx="74" c:formatCode="yyyy&quot;年&quot;m&quot;月&quot;d&quot;日&quot;">
                  <c:v>43387</c:v>
                </c:pt>
                <c:pt idx="75" c:formatCode="yyyy&quot;年&quot;m&quot;月&quot;d&quot;日&quot;">
                  <c:v>43388</c:v>
                </c:pt>
                <c:pt idx="76" c:formatCode="yyyy&quot;年&quot;m&quot;月&quot;d&quot;日&quot;">
                  <c:v>43389</c:v>
                </c:pt>
                <c:pt idx="77" c:formatCode="yyyy&quot;年&quot;m&quot;月&quot;d&quot;日&quot;">
                  <c:v>43390</c:v>
                </c:pt>
                <c:pt idx="78" c:formatCode="yyyy&quot;年&quot;m&quot;月&quot;d&quot;日&quot;">
                  <c:v>43391</c:v>
                </c:pt>
                <c:pt idx="79" c:formatCode="yyyy&quot;年&quot;m&quot;月&quot;d&quot;日&quot;">
                  <c:v>43392</c:v>
                </c:pt>
                <c:pt idx="80" c:formatCode="yyyy&quot;年&quot;m&quot;月&quot;d&quot;日&quot;">
                  <c:v>43393</c:v>
                </c:pt>
                <c:pt idx="81" c:formatCode="yyyy&quot;年&quot;m&quot;月&quot;d&quot;日&quot;">
                  <c:v>43394</c:v>
                </c:pt>
                <c:pt idx="82" c:formatCode="yyyy&quot;年&quot;m&quot;月&quot;d&quot;日&quot;">
                  <c:v>43395</c:v>
                </c:pt>
                <c:pt idx="83" c:formatCode="yyyy&quot;年&quot;m&quot;月&quot;d&quot;日&quot;">
                  <c:v>43396</c:v>
                </c:pt>
                <c:pt idx="84" c:formatCode="yyyy&quot;年&quot;m&quot;月&quot;d&quot;日&quot;">
                  <c:v>43397</c:v>
                </c:pt>
                <c:pt idx="85" c:formatCode="yyyy&quot;年&quot;m&quot;月&quot;d&quot;日&quot;">
                  <c:v>43398</c:v>
                </c:pt>
                <c:pt idx="86" c:formatCode="yyyy&quot;年&quot;m&quot;月&quot;d&quot;日&quot;">
                  <c:v>43399</c:v>
                </c:pt>
                <c:pt idx="87" c:formatCode="yyyy&quot;年&quot;m&quot;月&quot;d&quot;日&quot;">
                  <c:v>43400</c:v>
                </c:pt>
                <c:pt idx="88" c:formatCode="yyyy&quot;年&quot;m&quot;月&quot;d&quot;日&quot;">
                  <c:v>43401</c:v>
                </c:pt>
                <c:pt idx="89" c:formatCode="yyyy&quot;年&quot;m&quot;月&quot;d&quot;日&quot;">
                  <c:v>43402</c:v>
                </c:pt>
                <c:pt idx="90" c:formatCode="yyyy&quot;年&quot;m&quot;月&quot;d&quot;日&quot;">
                  <c:v>43403</c:v>
                </c:pt>
                <c:pt idx="91" c:formatCode="yyyy&quot;年&quot;m&quot;月&quot;d&quot;日&quot;">
                  <c:v>43404</c:v>
                </c:pt>
                <c:pt idx="92" c:formatCode="yyyy&quot;年&quot;m&quot;月&quot;d&quot;日&quot;">
                  <c:v>43405</c:v>
                </c:pt>
                <c:pt idx="93" c:formatCode="yyyy&quot;年&quot;m&quot;月&quot;d&quot;日&quot;">
                  <c:v>43406</c:v>
                </c:pt>
                <c:pt idx="94" c:formatCode="yyyy&quot;年&quot;m&quot;月&quot;d&quot;日&quot;">
                  <c:v>43407</c:v>
                </c:pt>
                <c:pt idx="95" c:formatCode="yyyy&quot;年&quot;m&quot;月&quot;d&quot;日&quot;">
                  <c:v>43408</c:v>
                </c:pt>
                <c:pt idx="96" c:formatCode="yyyy&quot;年&quot;m&quot;月&quot;d&quot;日&quot;">
                  <c:v>43409</c:v>
                </c:pt>
                <c:pt idx="97" c:formatCode="yyyy&quot;年&quot;m&quot;月&quot;d&quot;日&quot;">
                  <c:v>43410</c:v>
                </c:pt>
                <c:pt idx="98" c:formatCode="yyyy&quot;年&quot;m&quot;月&quot;d&quot;日&quot;">
                  <c:v>43411</c:v>
                </c:pt>
                <c:pt idx="99" c:formatCode="yyyy&quot;年&quot;m&quot;月&quot;d&quot;日&quot;">
                  <c:v>43412</c:v>
                </c:pt>
                <c:pt idx="100" c:formatCode="yyyy&quot;年&quot;m&quot;月&quot;d&quot;日&quot;">
                  <c:v>43413</c:v>
                </c:pt>
                <c:pt idx="101" c:formatCode="yyyy&quot;年&quot;m&quot;月&quot;d&quot;日&quot;">
                  <c:v>43414</c:v>
                </c:pt>
                <c:pt idx="102" c:formatCode="yyyy&quot;年&quot;m&quot;月&quot;d&quot;日&quot;">
                  <c:v>43415</c:v>
                </c:pt>
                <c:pt idx="103" c:formatCode="yyyy&quot;年&quot;m&quot;月&quot;d&quot;日&quot;">
                  <c:v>43416</c:v>
                </c:pt>
                <c:pt idx="104" c:formatCode="yyyy&quot;年&quot;m&quot;月&quot;d&quot;日&quot;">
                  <c:v>43417</c:v>
                </c:pt>
                <c:pt idx="105" c:formatCode="yyyy&quot;年&quot;m&quot;月&quot;d&quot;日&quot;">
                  <c:v>43418</c:v>
                </c:pt>
                <c:pt idx="106" c:formatCode="yyyy&quot;年&quot;m&quot;月&quot;d&quot;日&quot;">
                  <c:v>43419</c:v>
                </c:pt>
                <c:pt idx="107" c:formatCode="yyyy&quot;年&quot;m&quot;月&quot;d&quot;日&quot;">
                  <c:v>43420</c:v>
                </c:pt>
                <c:pt idx="108" c:formatCode="yyyy&quot;年&quot;m&quot;月&quot;d&quot;日&quot;">
                  <c:v>43421</c:v>
                </c:pt>
                <c:pt idx="109" c:formatCode="yyyy&quot;年&quot;m&quot;月&quot;d&quot;日&quot;">
                  <c:v>43422</c:v>
                </c:pt>
                <c:pt idx="110" c:formatCode="yyyy&quot;年&quot;m&quot;月&quot;d&quot;日&quot;">
                  <c:v>43423</c:v>
                </c:pt>
                <c:pt idx="111" c:formatCode="yyyy&quot;年&quot;m&quot;月&quot;d&quot;日&quot;">
                  <c:v>43424</c:v>
                </c:pt>
                <c:pt idx="112" c:formatCode="yyyy&quot;年&quot;m&quot;月&quot;d&quot;日&quot;">
                  <c:v>43425</c:v>
                </c:pt>
                <c:pt idx="113" c:formatCode="yyyy&quot;年&quot;m&quot;月&quot;d&quot;日&quot;">
                  <c:v>43426</c:v>
                </c:pt>
                <c:pt idx="114" c:formatCode="yyyy&quot;年&quot;m&quot;月&quot;d&quot;日&quot;">
                  <c:v>43427</c:v>
                </c:pt>
                <c:pt idx="115" c:formatCode="yyyy&quot;年&quot;m&quot;月&quot;d&quot;日&quot;">
                  <c:v>43428</c:v>
                </c:pt>
                <c:pt idx="116" c:formatCode="yyyy&quot;年&quot;m&quot;月&quot;d&quot;日&quot;">
                  <c:v>43429</c:v>
                </c:pt>
                <c:pt idx="117" c:formatCode="yyyy&quot;年&quot;m&quot;月&quot;d&quot;日&quot;">
                  <c:v>43430</c:v>
                </c:pt>
                <c:pt idx="118" c:formatCode="yyyy&quot;年&quot;m&quot;月&quot;d&quot;日&quot;">
                  <c:v>43431</c:v>
                </c:pt>
                <c:pt idx="119" c:formatCode="yyyy&quot;年&quot;m&quot;月&quot;d&quot;日&quot;">
                  <c:v>43432</c:v>
                </c:pt>
                <c:pt idx="120" c:formatCode="yyyy&quot;年&quot;m&quot;月&quot;d&quot;日&quot;">
                  <c:v>43433</c:v>
                </c:pt>
                <c:pt idx="121" c:formatCode="yyyy&quot;年&quot;m&quot;月&quot;d&quot;日&quot;">
                  <c:v>43434</c:v>
                </c:pt>
                <c:pt idx="122" c:formatCode="yyyy&quot;年&quot;m&quot;月&quot;d&quot;日&quot;">
                  <c:v>43435</c:v>
                </c:pt>
                <c:pt idx="123" c:formatCode="yyyy&quot;年&quot;m&quot;月&quot;d&quot;日&quot;">
                  <c:v>43436</c:v>
                </c:pt>
                <c:pt idx="124" c:formatCode="yyyy&quot;年&quot;m&quot;月&quot;d&quot;日&quot;">
                  <c:v>43437</c:v>
                </c:pt>
                <c:pt idx="125" c:formatCode="yyyy&quot;年&quot;m&quot;月&quot;d&quot;日&quot;">
                  <c:v>43438</c:v>
                </c:pt>
                <c:pt idx="126" c:formatCode="yyyy&quot;年&quot;m&quot;月&quot;d&quot;日&quot;">
                  <c:v>43439</c:v>
                </c:pt>
                <c:pt idx="127" c:formatCode="yyyy&quot;年&quot;m&quot;月&quot;d&quot;日&quot;">
                  <c:v>43440</c:v>
                </c:pt>
                <c:pt idx="128" c:formatCode="yyyy&quot;年&quot;m&quot;月&quot;d&quot;日&quot;">
                  <c:v>43441</c:v>
                </c:pt>
                <c:pt idx="129" c:formatCode="yyyy&quot;年&quot;m&quot;月&quot;d&quot;日&quot;">
                  <c:v>43442</c:v>
                </c:pt>
                <c:pt idx="130" c:formatCode="yyyy&quot;年&quot;m&quot;月&quot;d&quot;日&quot;">
                  <c:v>43443</c:v>
                </c:pt>
                <c:pt idx="131" c:formatCode="yyyy&quot;年&quot;m&quot;月&quot;d&quot;日&quot;">
                  <c:v>43444</c:v>
                </c:pt>
                <c:pt idx="132" c:formatCode="yyyy&quot;年&quot;m&quot;月&quot;d&quot;日&quot;">
                  <c:v>43445</c:v>
                </c:pt>
                <c:pt idx="133" c:formatCode="yyyy&quot;年&quot;m&quot;月&quot;d&quot;日&quot;">
                  <c:v>43446</c:v>
                </c:pt>
                <c:pt idx="134" c:formatCode="yyyy&quot;年&quot;m&quot;月&quot;d&quot;日&quot;">
                  <c:v>43447</c:v>
                </c:pt>
                <c:pt idx="135" c:formatCode="yyyy&quot;年&quot;m&quot;月&quot;d&quot;日&quot;">
                  <c:v>43448</c:v>
                </c:pt>
                <c:pt idx="136" c:formatCode="yyyy&quot;年&quot;m&quot;月&quot;d&quot;日&quot;">
                  <c:v>43449</c:v>
                </c:pt>
                <c:pt idx="137" c:formatCode="yyyy&quot;年&quot;m&quot;月&quot;d&quot;日&quot;">
                  <c:v>43450</c:v>
                </c:pt>
                <c:pt idx="138" c:formatCode="yyyy&quot;年&quot;m&quot;月&quot;d&quot;日&quot;">
                  <c:v>43451</c:v>
                </c:pt>
                <c:pt idx="139" c:formatCode="yyyy&quot;年&quot;m&quot;月&quot;d&quot;日&quot;">
                  <c:v>43452</c:v>
                </c:pt>
                <c:pt idx="140" c:formatCode="yyyy&quot;年&quot;m&quot;月&quot;d&quot;日&quot;">
                  <c:v>43453</c:v>
                </c:pt>
                <c:pt idx="141" c:formatCode="yyyy&quot;年&quot;m&quot;月&quot;d&quot;日&quot;">
                  <c:v>43454</c:v>
                </c:pt>
                <c:pt idx="142" c:formatCode="yyyy&quot;年&quot;m&quot;月&quot;d&quot;日&quot;">
                  <c:v>43455</c:v>
                </c:pt>
                <c:pt idx="143" c:formatCode="yyyy&quot;年&quot;m&quot;月&quot;d&quot;日&quot;">
                  <c:v>43456</c:v>
                </c:pt>
                <c:pt idx="144" c:formatCode="yyyy&quot;年&quot;m&quot;月&quot;d&quot;日&quot;">
                  <c:v>43457</c:v>
                </c:pt>
                <c:pt idx="145" c:formatCode="yyyy&quot;年&quot;m&quot;月&quot;d&quot;日&quot;">
                  <c:v>43458</c:v>
                </c:pt>
                <c:pt idx="146" c:formatCode="yyyy&quot;年&quot;m&quot;月&quot;d&quot;日&quot;">
                  <c:v>43459</c:v>
                </c:pt>
                <c:pt idx="147" c:formatCode="yyyy&quot;年&quot;m&quot;月&quot;d&quot;日&quot;">
                  <c:v>43460</c:v>
                </c:pt>
                <c:pt idx="148" c:formatCode="yyyy&quot;年&quot;m&quot;月&quot;d&quot;日&quot;">
                  <c:v>43461</c:v>
                </c:pt>
                <c:pt idx="149" c:formatCode="yyyy&quot;年&quot;m&quot;月&quot;d&quot;日&quot;">
                  <c:v>43462</c:v>
                </c:pt>
                <c:pt idx="150" c:formatCode="yyyy&quot;年&quot;m&quot;月&quot;d&quot;日&quot;">
                  <c:v>43463</c:v>
                </c:pt>
                <c:pt idx="151" c:formatCode="yyyy&quot;年&quot;m&quot;月&quot;d&quot;日&quot;">
                  <c:v>43464</c:v>
                </c:pt>
                <c:pt idx="152" c:formatCode="yyyy&quot;年&quot;m&quot;月&quot;d&quot;日&quot;">
                  <c:v>43465</c:v>
                </c:pt>
                <c:pt idx="153" c:formatCode="yyyy&quot;年&quot;m&quot;月&quot;d&quot;日&quot;">
                  <c:v>43466</c:v>
                </c:pt>
                <c:pt idx="154" c:formatCode="yyyy&quot;年&quot;m&quot;月&quot;d&quot;日&quot;">
                  <c:v>43467</c:v>
                </c:pt>
                <c:pt idx="155" c:formatCode="yyyy&quot;年&quot;m&quot;月&quot;d&quot;日&quot;">
                  <c:v>43468</c:v>
                </c:pt>
                <c:pt idx="156" c:formatCode="yyyy&quot;年&quot;m&quot;月&quot;d&quot;日&quot;">
                  <c:v>43469</c:v>
                </c:pt>
                <c:pt idx="157" c:formatCode="yyyy&quot;年&quot;m&quot;月&quot;d&quot;日&quot;">
                  <c:v>43470</c:v>
                </c:pt>
                <c:pt idx="158" c:formatCode="yyyy&quot;年&quot;m&quot;月&quot;d&quot;日&quot;">
                  <c:v>43471</c:v>
                </c:pt>
                <c:pt idx="159" c:formatCode="yyyy&quot;年&quot;m&quot;月&quot;d&quot;日&quot;">
                  <c:v>43472</c:v>
                </c:pt>
                <c:pt idx="160" c:formatCode="yyyy&quot;年&quot;m&quot;月&quot;d&quot;日&quot;">
                  <c:v>43473</c:v>
                </c:pt>
                <c:pt idx="161" c:formatCode="yyyy&quot;年&quot;m&quot;月&quot;d&quot;日&quot;">
                  <c:v>43474</c:v>
                </c:pt>
                <c:pt idx="162" c:formatCode="yyyy&quot;年&quot;m&quot;月&quot;d&quot;日&quot;">
                  <c:v>43475</c:v>
                </c:pt>
                <c:pt idx="163" c:formatCode="yyyy&quot;年&quot;m&quot;月&quot;d&quot;日&quot;">
                  <c:v>43476</c:v>
                </c:pt>
                <c:pt idx="164" c:formatCode="yyyy&quot;年&quot;m&quot;月&quot;d&quot;日&quot;">
                  <c:v>43477</c:v>
                </c:pt>
                <c:pt idx="165" c:formatCode="yyyy&quot;年&quot;m&quot;月&quot;d&quot;日&quot;">
                  <c:v>43478</c:v>
                </c:pt>
                <c:pt idx="166" c:formatCode="yyyy&quot;年&quot;m&quot;月&quot;d&quot;日&quot;">
                  <c:v>43479</c:v>
                </c:pt>
                <c:pt idx="167" c:formatCode="yyyy&quot;年&quot;m&quot;月&quot;d&quot;日&quot;">
                  <c:v>43480</c:v>
                </c:pt>
                <c:pt idx="168" c:formatCode="yyyy&quot;年&quot;m&quot;月&quot;d&quot;日&quot;">
                  <c:v>43481</c:v>
                </c:pt>
                <c:pt idx="169" c:formatCode="yyyy&quot;年&quot;m&quot;月&quot;d&quot;日&quot;">
                  <c:v>43482</c:v>
                </c:pt>
                <c:pt idx="170" c:formatCode="yyyy&quot;年&quot;m&quot;月&quot;d&quot;日&quot;">
                  <c:v>43483</c:v>
                </c:pt>
                <c:pt idx="171" c:formatCode="yyyy&quot;年&quot;m&quot;月&quot;d&quot;日&quot;">
                  <c:v>43484</c:v>
                </c:pt>
                <c:pt idx="172" c:formatCode="yyyy&quot;年&quot;m&quot;月&quot;d&quot;日&quot;">
                  <c:v>43485</c:v>
                </c:pt>
                <c:pt idx="173" c:formatCode="yyyy&quot;年&quot;m&quot;月&quot;d&quot;日&quot;">
                  <c:v>43486</c:v>
                </c:pt>
                <c:pt idx="174" c:formatCode="yyyy&quot;年&quot;m&quot;月&quot;d&quot;日&quot;">
                  <c:v>43487</c:v>
                </c:pt>
                <c:pt idx="175" c:formatCode="yyyy&quot;年&quot;m&quot;月&quot;d&quot;日&quot;">
                  <c:v>43488</c:v>
                </c:pt>
                <c:pt idx="176" c:formatCode="yyyy&quot;年&quot;m&quot;月&quot;d&quot;日&quot;">
                  <c:v>43489</c:v>
                </c:pt>
                <c:pt idx="177" c:formatCode="yyyy&quot;年&quot;m&quot;月&quot;d&quot;日&quot;">
                  <c:v>43490</c:v>
                </c:pt>
                <c:pt idx="178" c:formatCode="yyyy&quot;年&quot;m&quot;月&quot;d&quot;日&quot;">
                  <c:v>43491</c:v>
                </c:pt>
                <c:pt idx="179" c:formatCode="yyyy&quot;年&quot;m&quot;月&quot;d&quot;日&quot;">
                  <c:v>43492</c:v>
                </c:pt>
                <c:pt idx="180" c:formatCode="yyyy&quot;年&quot;m&quot;月&quot;d&quot;日&quot;">
                  <c:v>43493</c:v>
                </c:pt>
                <c:pt idx="181" c:formatCode="yyyy&quot;年&quot;m&quot;月&quot;d&quot;日&quot;">
                  <c:v>43494</c:v>
                </c:pt>
                <c:pt idx="182" c:formatCode="yyyy&quot;年&quot;m&quot;月&quot;d&quot;日&quot;">
                  <c:v>43495</c:v>
                </c:pt>
                <c:pt idx="183" c:formatCode="yyyy&quot;年&quot;m&quot;月&quot;d&quot;日&quot;">
                  <c:v>43496</c:v>
                </c:pt>
                <c:pt idx="184" c:formatCode="yyyy&quot;年&quot;m&quot;月&quot;d&quot;日&quot;">
                  <c:v>43497</c:v>
                </c:pt>
                <c:pt idx="185" c:formatCode="yyyy&quot;年&quot;m&quot;月&quot;d&quot;日&quot;">
                  <c:v>43498</c:v>
                </c:pt>
                <c:pt idx="186" c:formatCode="yyyy&quot;年&quot;m&quot;月&quot;d&quot;日&quot;">
                  <c:v>43499</c:v>
                </c:pt>
                <c:pt idx="187" c:formatCode="yyyy&quot;年&quot;m&quot;月&quot;d&quot;日&quot;">
                  <c:v>43500</c:v>
                </c:pt>
                <c:pt idx="188" c:formatCode="yyyy&quot;年&quot;m&quot;月&quot;d&quot;日&quot;">
                  <c:v>43501</c:v>
                </c:pt>
                <c:pt idx="189" c:formatCode="yyyy&quot;年&quot;m&quot;月&quot;d&quot;日&quot;">
                  <c:v>43502</c:v>
                </c:pt>
                <c:pt idx="190" c:formatCode="yyyy&quot;年&quot;m&quot;月&quot;d&quot;日&quot;">
                  <c:v>43503</c:v>
                </c:pt>
                <c:pt idx="191" c:formatCode="yyyy&quot;年&quot;m&quot;月&quot;d&quot;日&quot;">
                  <c:v>43504</c:v>
                </c:pt>
                <c:pt idx="192" c:formatCode="yyyy&quot;年&quot;m&quot;月&quot;d&quot;日&quot;">
                  <c:v>43505</c:v>
                </c:pt>
                <c:pt idx="193" c:formatCode="yyyy&quot;年&quot;m&quot;月&quot;d&quot;日&quot;">
                  <c:v>43506</c:v>
                </c:pt>
                <c:pt idx="194" c:formatCode="yyyy&quot;年&quot;m&quot;月&quot;d&quot;日&quot;">
                  <c:v>43507</c:v>
                </c:pt>
                <c:pt idx="195" c:formatCode="yyyy&quot;年&quot;m&quot;月&quot;d&quot;日&quot;">
                  <c:v>43508</c:v>
                </c:pt>
              </c:numCache>
            </c:numRef>
          </c:cat>
          <c:val>
            <c:numRef>
              <c:f>工作表1!$B$2:$B$197</c:f>
              <c:numCache>
                <c:formatCode>General</c:formatCode>
                <c:ptCount val="196"/>
                <c:pt idx="0">
                  <c:v>50</c:v>
                </c:pt>
                <c:pt idx="1">
                  <c:v>100</c:v>
                </c:pt>
                <c:pt idx="2">
                  <c:v>180</c:v>
                </c:pt>
                <c:pt idx="3">
                  <c:v>250</c:v>
                </c:pt>
                <c:pt idx="4">
                  <c:v>500</c:v>
                </c:pt>
                <c:pt idx="5">
                  <c:v>600</c:v>
                </c:pt>
                <c:pt idx="6">
                  <c:v>800</c:v>
                </c:pt>
                <c:pt idx="7">
                  <c:v>1200</c:v>
                </c:pt>
                <c:pt idx="8">
                  <c:v>1500</c:v>
                </c:pt>
                <c:pt idx="9">
                  <c:v>1600</c:v>
                </c:pt>
                <c:pt idx="10">
                  <c:v>1700</c:v>
                </c:pt>
                <c:pt idx="11">
                  <c:v>1800</c:v>
                </c:pt>
                <c:pt idx="12">
                  <c:v>1850</c:v>
                </c:pt>
                <c:pt idx="13">
                  <c:v>1900</c:v>
                </c:pt>
                <c:pt idx="14">
                  <c:v>2000</c:v>
                </c:pt>
                <c:pt idx="15">
                  <c:v>2160</c:v>
                </c:pt>
                <c:pt idx="16">
                  <c:v>2400</c:v>
                </c:pt>
                <c:pt idx="17">
                  <c:v>2800</c:v>
                </c:pt>
                <c:pt idx="18">
                  <c:v>3200</c:v>
                </c:pt>
                <c:pt idx="19">
                  <c:v>3300</c:v>
                </c:pt>
                <c:pt idx="20">
                  <c:v>3800</c:v>
                </c:pt>
                <c:pt idx="21">
                  <c:v>4200</c:v>
                </c:pt>
                <c:pt idx="22">
                  <c:v>4680</c:v>
                </c:pt>
                <c:pt idx="23">
                  <c:v>4950</c:v>
                </c:pt>
                <c:pt idx="24">
                  <c:v>4995</c:v>
                </c:pt>
                <c:pt idx="25">
                  <c:v>5000</c:v>
                </c:pt>
                <c:pt idx="26">
                  <c:v>5200</c:v>
                </c:pt>
                <c:pt idx="27">
                  <c:v>5280</c:v>
                </c:pt>
                <c:pt idx="28">
                  <c:v>5300</c:v>
                </c:pt>
                <c:pt idx="29">
                  <c:v>5500</c:v>
                </c:pt>
                <c:pt idx="30">
                  <c:v>5800</c:v>
                </c:pt>
                <c:pt idx="31">
                  <c:v>6000</c:v>
                </c:pt>
                <c:pt idx="32">
                  <c:v>6200</c:v>
                </c:pt>
                <c:pt idx="33">
                  <c:v>6600</c:v>
                </c:pt>
                <c:pt idx="34">
                  <c:v>6900</c:v>
                </c:pt>
                <c:pt idx="35">
                  <c:v>7100</c:v>
                </c:pt>
                <c:pt idx="36">
                  <c:v>7380</c:v>
                </c:pt>
                <c:pt idx="37">
                  <c:v>7809</c:v>
                </c:pt>
                <c:pt idx="38">
                  <c:v>8005</c:v>
                </c:pt>
                <c:pt idx="39">
                  <c:v>8200</c:v>
                </c:pt>
                <c:pt idx="40">
                  <c:v>8400</c:v>
                </c:pt>
                <c:pt idx="41">
                  <c:v>8800</c:v>
                </c:pt>
                <c:pt idx="42">
                  <c:v>9000</c:v>
                </c:pt>
                <c:pt idx="43">
                  <c:v>9200</c:v>
                </c:pt>
                <c:pt idx="44">
                  <c:v>9400</c:v>
                </c:pt>
                <c:pt idx="45">
                  <c:v>9700</c:v>
                </c:pt>
                <c:pt idx="46">
                  <c:v>10000</c:v>
                </c:pt>
                <c:pt idx="47">
                  <c:v>11000</c:v>
                </c:pt>
                <c:pt idx="48">
                  <c:v>12500</c:v>
                </c:pt>
                <c:pt idx="49">
                  <c:v>13800</c:v>
                </c:pt>
                <c:pt idx="50">
                  <c:v>14600</c:v>
                </c:pt>
                <c:pt idx="51">
                  <c:v>15200</c:v>
                </c:pt>
                <c:pt idx="52">
                  <c:v>16100</c:v>
                </c:pt>
                <c:pt idx="53">
                  <c:v>16900</c:v>
                </c:pt>
                <c:pt idx="54">
                  <c:v>17000</c:v>
                </c:pt>
                <c:pt idx="55">
                  <c:v>17900</c:v>
                </c:pt>
                <c:pt idx="56">
                  <c:v>18060</c:v>
                </c:pt>
                <c:pt idx="57">
                  <c:v>18190</c:v>
                </c:pt>
                <c:pt idx="58">
                  <c:v>18300</c:v>
                </c:pt>
                <c:pt idx="59">
                  <c:v>18700</c:v>
                </c:pt>
                <c:pt idx="60">
                  <c:v>19090</c:v>
                </c:pt>
                <c:pt idx="61">
                  <c:v>19190</c:v>
                </c:pt>
                <c:pt idx="62">
                  <c:v>19280</c:v>
                </c:pt>
                <c:pt idx="63">
                  <c:v>19500</c:v>
                </c:pt>
                <c:pt idx="64">
                  <c:v>19700</c:v>
                </c:pt>
                <c:pt idx="65">
                  <c:v>19900</c:v>
                </c:pt>
                <c:pt idx="66">
                  <c:v>20000</c:v>
                </c:pt>
                <c:pt idx="67">
                  <c:v>21000</c:v>
                </c:pt>
                <c:pt idx="68">
                  <c:v>22000</c:v>
                </c:pt>
                <c:pt idx="69">
                  <c:v>24000</c:v>
                </c:pt>
                <c:pt idx="70">
                  <c:v>25000</c:v>
                </c:pt>
                <c:pt idx="71">
                  <c:v>26000</c:v>
                </c:pt>
                <c:pt idx="72">
                  <c:v>26500</c:v>
                </c:pt>
                <c:pt idx="73">
                  <c:v>26800</c:v>
                </c:pt>
                <c:pt idx="74">
                  <c:v>27500</c:v>
                </c:pt>
                <c:pt idx="75">
                  <c:v>28600</c:v>
                </c:pt>
                <c:pt idx="76">
                  <c:v>29300</c:v>
                </c:pt>
                <c:pt idx="77">
                  <c:v>30080</c:v>
                </c:pt>
                <c:pt idx="78">
                  <c:v>32000</c:v>
                </c:pt>
                <c:pt idx="79">
                  <c:v>33000</c:v>
                </c:pt>
                <c:pt idx="80">
                  <c:v>33800</c:v>
                </c:pt>
                <c:pt idx="81">
                  <c:v>33900</c:v>
                </c:pt>
                <c:pt idx="82">
                  <c:v>34200</c:v>
                </c:pt>
                <c:pt idx="83">
                  <c:v>35000</c:v>
                </c:pt>
                <c:pt idx="84">
                  <c:v>35800</c:v>
                </c:pt>
                <c:pt idx="85">
                  <c:v>36000</c:v>
                </c:pt>
                <c:pt idx="86">
                  <c:v>36500</c:v>
                </c:pt>
                <c:pt idx="87">
                  <c:v>37000</c:v>
                </c:pt>
                <c:pt idx="88">
                  <c:v>37800</c:v>
                </c:pt>
                <c:pt idx="89">
                  <c:v>38000</c:v>
                </c:pt>
                <c:pt idx="90">
                  <c:v>38300</c:v>
                </c:pt>
                <c:pt idx="91">
                  <c:v>40000</c:v>
                </c:pt>
                <c:pt idx="92">
                  <c:v>40800</c:v>
                </c:pt>
                <c:pt idx="93">
                  <c:v>41200</c:v>
                </c:pt>
                <c:pt idx="94">
                  <c:v>42800</c:v>
                </c:pt>
                <c:pt idx="95">
                  <c:v>43000</c:v>
                </c:pt>
                <c:pt idx="96">
                  <c:v>43080</c:v>
                </c:pt>
                <c:pt idx="97">
                  <c:v>43150</c:v>
                </c:pt>
                <c:pt idx="98">
                  <c:v>43800</c:v>
                </c:pt>
                <c:pt idx="99">
                  <c:v>44000</c:v>
                </c:pt>
                <c:pt idx="100">
                  <c:v>44800</c:v>
                </c:pt>
                <c:pt idx="101">
                  <c:v>45000</c:v>
                </c:pt>
                <c:pt idx="102">
                  <c:v>45900</c:v>
                </c:pt>
                <c:pt idx="103">
                  <c:v>46200</c:v>
                </c:pt>
                <c:pt idx="104">
                  <c:v>46900</c:v>
                </c:pt>
                <c:pt idx="105">
                  <c:v>47000</c:v>
                </c:pt>
                <c:pt idx="106">
                  <c:v>47800</c:v>
                </c:pt>
                <c:pt idx="107">
                  <c:v>48200</c:v>
                </c:pt>
                <c:pt idx="108">
                  <c:v>49000</c:v>
                </c:pt>
                <c:pt idx="109">
                  <c:v>49180</c:v>
                </c:pt>
                <c:pt idx="110">
                  <c:v>50000</c:v>
                </c:pt>
                <c:pt idx="111">
                  <c:v>50400</c:v>
                </c:pt>
                <c:pt idx="112">
                  <c:v>51200</c:v>
                </c:pt>
                <c:pt idx="113">
                  <c:v>51900</c:v>
                </c:pt>
                <c:pt idx="114">
                  <c:v>52500</c:v>
                </c:pt>
                <c:pt idx="115">
                  <c:v>53100</c:v>
                </c:pt>
                <c:pt idx="116">
                  <c:v>53900</c:v>
                </c:pt>
                <c:pt idx="117">
                  <c:v>54200</c:v>
                </c:pt>
                <c:pt idx="118">
                  <c:v>54900</c:v>
                </c:pt>
                <c:pt idx="119">
                  <c:v>55000</c:v>
                </c:pt>
                <c:pt idx="120">
                  <c:v>55500</c:v>
                </c:pt>
                <c:pt idx="121">
                  <c:v>55800</c:v>
                </c:pt>
                <c:pt idx="122">
                  <c:v>56200</c:v>
                </c:pt>
                <c:pt idx="123">
                  <c:v>57300</c:v>
                </c:pt>
                <c:pt idx="124">
                  <c:v>58500</c:v>
                </c:pt>
                <c:pt idx="125">
                  <c:v>59100</c:v>
                </c:pt>
                <c:pt idx="126">
                  <c:v>59600</c:v>
                </c:pt>
                <c:pt idx="127">
                  <c:v>59900</c:v>
                </c:pt>
                <c:pt idx="128">
                  <c:v>60000</c:v>
                </c:pt>
                <c:pt idx="129">
                  <c:v>60800</c:v>
                </c:pt>
                <c:pt idx="130">
                  <c:v>61200</c:v>
                </c:pt>
                <c:pt idx="131">
                  <c:v>62800</c:v>
                </c:pt>
                <c:pt idx="132">
                  <c:v>68000</c:v>
                </c:pt>
                <c:pt idx="133">
                  <c:v>72000</c:v>
                </c:pt>
                <c:pt idx="134">
                  <c:v>79000</c:v>
                </c:pt>
                <c:pt idx="135">
                  <c:v>80000</c:v>
                </c:pt>
                <c:pt idx="136">
                  <c:v>85000</c:v>
                </c:pt>
                <c:pt idx="137">
                  <c:v>86000</c:v>
                </c:pt>
                <c:pt idx="138">
                  <c:v>86800</c:v>
                </c:pt>
                <c:pt idx="139">
                  <c:v>87200</c:v>
                </c:pt>
                <c:pt idx="140">
                  <c:v>88000</c:v>
                </c:pt>
                <c:pt idx="141">
                  <c:v>89900</c:v>
                </c:pt>
                <c:pt idx="142">
                  <c:v>92000</c:v>
                </c:pt>
                <c:pt idx="143">
                  <c:v>92800</c:v>
                </c:pt>
                <c:pt idx="144">
                  <c:v>93300</c:v>
                </c:pt>
                <c:pt idx="145">
                  <c:v>94000</c:v>
                </c:pt>
                <c:pt idx="146">
                  <c:v>94800</c:v>
                </c:pt>
                <c:pt idx="147">
                  <c:v>95200</c:v>
                </c:pt>
                <c:pt idx="148">
                  <c:v>98000</c:v>
                </c:pt>
                <c:pt idx="149">
                  <c:v>98900</c:v>
                </c:pt>
                <c:pt idx="150">
                  <c:v>100000</c:v>
                </c:pt>
                <c:pt idx="151">
                  <c:v>100900</c:v>
                </c:pt>
                <c:pt idx="152">
                  <c:v>101800</c:v>
                </c:pt>
                <c:pt idx="153">
                  <c:v>102800</c:v>
                </c:pt>
                <c:pt idx="154">
                  <c:v>104000</c:v>
                </c:pt>
                <c:pt idx="155">
                  <c:v>106000</c:v>
                </c:pt>
                <c:pt idx="156">
                  <c:v>109800</c:v>
                </c:pt>
                <c:pt idx="157">
                  <c:v>112900</c:v>
                </c:pt>
                <c:pt idx="158">
                  <c:v>115300</c:v>
                </c:pt>
                <c:pt idx="159">
                  <c:v>118500</c:v>
                </c:pt>
                <c:pt idx="160">
                  <c:v>121000</c:v>
                </c:pt>
                <c:pt idx="161">
                  <c:v>124500</c:v>
                </c:pt>
                <c:pt idx="162">
                  <c:v>128000</c:v>
                </c:pt>
                <c:pt idx="163">
                  <c:v>132000</c:v>
                </c:pt>
                <c:pt idx="164">
                  <c:v>138000</c:v>
                </c:pt>
                <c:pt idx="165">
                  <c:v>142000</c:v>
                </c:pt>
                <c:pt idx="166">
                  <c:v>149000</c:v>
                </c:pt>
                <c:pt idx="167">
                  <c:v>150000</c:v>
                </c:pt>
                <c:pt idx="168">
                  <c:v>153000</c:v>
                </c:pt>
                <c:pt idx="169">
                  <c:v>159000</c:v>
                </c:pt>
                <c:pt idx="170">
                  <c:v>163000</c:v>
                </c:pt>
                <c:pt idx="171">
                  <c:v>166900</c:v>
                </c:pt>
                <c:pt idx="172">
                  <c:v>174000</c:v>
                </c:pt>
                <c:pt idx="173">
                  <c:v>183000</c:v>
                </c:pt>
                <c:pt idx="174">
                  <c:v>184800</c:v>
                </c:pt>
                <c:pt idx="175">
                  <c:v>186900</c:v>
                </c:pt>
                <c:pt idx="176">
                  <c:v>190000</c:v>
                </c:pt>
                <c:pt idx="177">
                  <c:v>192000</c:v>
                </c:pt>
                <c:pt idx="178">
                  <c:v>193800</c:v>
                </c:pt>
                <c:pt idx="179">
                  <c:v>200000</c:v>
                </c:pt>
                <c:pt idx="180">
                  <c:v>202000</c:v>
                </c:pt>
                <c:pt idx="181">
                  <c:v>205000</c:v>
                </c:pt>
                <c:pt idx="182">
                  <c:v>211000</c:v>
                </c:pt>
                <c:pt idx="183">
                  <c:v>220000</c:v>
                </c:pt>
                <c:pt idx="184">
                  <c:v>229000</c:v>
                </c:pt>
                <c:pt idx="185">
                  <c:v>231000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时期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工作表1!$A$2:$A$197</c:f>
              <c:numCache>
                <c:formatCode>yyyy"年"m"月"d"日"</c:formatCode>
                <c:ptCount val="196"/>
                <c:pt idx="0" c:formatCode="yyyy&quot;年&quot;m&quot;月&quot;d&quot;日&quot;">
                  <c:v>43313</c:v>
                </c:pt>
                <c:pt idx="1" c:formatCode="yyyy&quot;年&quot;m&quot;月&quot;d&quot;日&quot;">
                  <c:v>43314</c:v>
                </c:pt>
                <c:pt idx="2" c:formatCode="yyyy&quot;年&quot;m&quot;月&quot;d&quot;日&quot;">
                  <c:v>43315</c:v>
                </c:pt>
                <c:pt idx="3" c:formatCode="yyyy&quot;年&quot;m&quot;月&quot;d&quot;日&quot;">
                  <c:v>43316</c:v>
                </c:pt>
                <c:pt idx="4" c:formatCode="yyyy&quot;年&quot;m&quot;月&quot;d&quot;日&quot;">
                  <c:v>43317</c:v>
                </c:pt>
                <c:pt idx="5" c:formatCode="yyyy&quot;年&quot;m&quot;月&quot;d&quot;日&quot;">
                  <c:v>43318</c:v>
                </c:pt>
                <c:pt idx="6" c:formatCode="yyyy&quot;年&quot;m&quot;月&quot;d&quot;日&quot;">
                  <c:v>43319</c:v>
                </c:pt>
                <c:pt idx="7" c:formatCode="yyyy&quot;年&quot;m&quot;月&quot;d&quot;日&quot;">
                  <c:v>43320</c:v>
                </c:pt>
                <c:pt idx="8" c:formatCode="yyyy&quot;年&quot;m&quot;月&quot;d&quot;日&quot;">
                  <c:v>43321</c:v>
                </c:pt>
                <c:pt idx="9" c:formatCode="yyyy&quot;年&quot;m&quot;月&quot;d&quot;日&quot;">
                  <c:v>43322</c:v>
                </c:pt>
                <c:pt idx="10" c:formatCode="yyyy&quot;年&quot;m&quot;月&quot;d&quot;日&quot;">
                  <c:v>43323</c:v>
                </c:pt>
                <c:pt idx="11" c:formatCode="yyyy&quot;年&quot;m&quot;月&quot;d&quot;日&quot;">
                  <c:v>43324</c:v>
                </c:pt>
                <c:pt idx="12" c:formatCode="yyyy&quot;年&quot;m&quot;月&quot;d&quot;日&quot;">
                  <c:v>43325</c:v>
                </c:pt>
                <c:pt idx="13" c:formatCode="yyyy&quot;年&quot;m&quot;月&quot;d&quot;日&quot;">
                  <c:v>43326</c:v>
                </c:pt>
                <c:pt idx="14" c:formatCode="yyyy&quot;年&quot;m&quot;月&quot;d&quot;日&quot;">
                  <c:v>43327</c:v>
                </c:pt>
                <c:pt idx="15" c:formatCode="yyyy&quot;年&quot;m&quot;月&quot;d&quot;日&quot;">
                  <c:v>43328</c:v>
                </c:pt>
                <c:pt idx="16" c:formatCode="yyyy&quot;年&quot;m&quot;月&quot;d&quot;日&quot;">
                  <c:v>43329</c:v>
                </c:pt>
                <c:pt idx="17" c:formatCode="yyyy&quot;年&quot;m&quot;月&quot;d&quot;日&quot;">
                  <c:v>43330</c:v>
                </c:pt>
                <c:pt idx="18" c:formatCode="yyyy&quot;年&quot;m&quot;月&quot;d&quot;日&quot;">
                  <c:v>43331</c:v>
                </c:pt>
                <c:pt idx="19" c:formatCode="yyyy&quot;年&quot;m&quot;月&quot;d&quot;日&quot;">
                  <c:v>43332</c:v>
                </c:pt>
                <c:pt idx="20" c:formatCode="yyyy&quot;年&quot;m&quot;月&quot;d&quot;日&quot;">
                  <c:v>43333</c:v>
                </c:pt>
                <c:pt idx="21" c:formatCode="yyyy&quot;年&quot;m&quot;月&quot;d&quot;日&quot;">
                  <c:v>43334</c:v>
                </c:pt>
                <c:pt idx="22" c:formatCode="yyyy&quot;年&quot;m&quot;月&quot;d&quot;日&quot;">
                  <c:v>43335</c:v>
                </c:pt>
                <c:pt idx="23" c:formatCode="yyyy&quot;年&quot;m&quot;月&quot;d&quot;日&quot;">
                  <c:v>43336</c:v>
                </c:pt>
                <c:pt idx="24" c:formatCode="yyyy&quot;年&quot;m&quot;月&quot;d&quot;日&quot;">
                  <c:v>43337</c:v>
                </c:pt>
                <c:pt idx="25" c:formatCode="yyyy&quot;年&quot;m&quot;月&quot;d&quot;日&quot;">
                  <c:v>43338</c:v>
                </c:pt>
                <c:pt idx="26" c:formatCode="yyyy&quot;年&quot;m&quot;月&quot;d&quot;日&quot;">
                  <c:v>43339</c:v>
                </c:pt>
                <c:pt idx="27" c:formatCode="yyyy&quot;年&quot;m&quot;月&quot;d&quot;日&quot;">
                  <c:v>43340</c:v>
                </c:pt>
                <c:pt idx="28" c:formatCode="yyyy&quot;年&quot;m&quot;月&quot;d&quot;日&quot;">
                  <c:v>43341</c:v>
                </c:pt>
                <c:pt idx="29" c:formatCode="yyyy&quot;年&quot;m&quot;月&quot;d&quot;日&quot;">
                  <c:v>43342</c:v>
                </c:pt>
                <c:pt idx="30" c:formatCode="yyyy&quot;年&quot;m&quot;月&quot;d&quot;日&quot;">
                  <c:v>43343</c:v>
                </c:pt>
                <c:pt idx="31" c:formatCode="yyyy&quot;年&quot;m&quot;月&quot;d&quot;日&quot;">
                  <c:v>43344</c:v>
                </c:pt>
                <c:pt idx="32" c:formatCode="yyyy&quot;年&quot;m&quot;月&quot;d&quot;日&quot;">
                  <c:v>43345</c:v>
                </c:pt>
                <c:pt idx="33" c:formatCode="yyyy&quot;年&quot;m&quot;月&quot;d&quot;日&quot;">
                  <c:v>43346</c:v>
                </c:pt>
                <c:pt idx="34" c:formatCode="yyyy&quot;年&quot;m&quot;月&quot;d&quot;日&quot;">
                  <c:v>43347</c:v>
                </c:pt>
                <c:pt idx="35" c:formatCode="yyyy&quot;年&quot;m&quot;月&quot;d&quot;日&quot;">
                  <c:v>43348</c:v>
                </c:pt>
                <c:pt idx="36" c:formatCode="yyyy&quot;年&quot;m&quot;月&quot;d&quot;日&quot;">
                  <c:v>43349</c:v>
                </c:pt>
                <c:pt idx="37" c:formatCode="yyyy&quot;年&quot;m&quot;月&quot;d&quot;日&quot;">
                  <c:v>43350</c:v>
                </c:pt>
                <c:pt idx="38" c:formatCode="yyyy&quot;年&quot;m&quot;月&quot;d&quot;日&quot;">
                  <c:v>43351</c:v>
                </c:pt>
                <c:pt idx="39" c:formatCode="yyyy&quot;年&quot;m&quot;月&quot;d&quot;日&quot;">
                  <c:v>43352</c:v>
                </c:pt>
                <c:pt idx="40" c:formatCode="yyyy&quot;年&quot;m&quot;月&quot;d&quot;日&quot;">
                  <c:v>43353</c:v>
                </c:pt>
                <c:pt idx="41" c:formatCode="yyyy&quot;年&quot;m&quot;月&quot;d&quot;日&quot;">
                  <c:v>43354</c:v>
                </c:pt>
                <c:pt idx="42" c:formatCode="yyyy&quot;年&quot;m&quot;月&quot;d&quot;日&quot;">
                  <c:v>43355</c:v>
                </c:pt>
                <c:pt idx="43" c:formatCode="yyyy&quot;年&quot;m&quot;月&quot;d&quot;日&quot;">
                  <c:v>43356</c:v>
                </c:pt>
                <c:pt idx="44" c:formatCode="yyyy&quot;年&quot;m&quot;月&quot;d&quot;日&quot;">
                  <c:v>43357</c:v>
                </c:pt>
                <c:pt idx="45" c:formatCode="yyyy&quot;年&quot;m&quot;月&quot;d&quot;日&quot;">
                  <c:v>43358</c:v>
                </c:pt>
                <c:pt idx="46" c:formatCode="yyyy&quot;年&quot;m&quot;月&quot;d&quot;日&quot;">
                  <c:v>43359</c:v>
                </c:pt>
                <c:pt idx="47" c:formatCode="yyyy&quot;年&quot;m&quot;月&quot;d&quot;日&quot;">
                  <c:v>43360</c:v>
                </c:pt>
                <c:pt idx="48" c:formatCode="yyyy&quot;年&quot;m&quot;月&quot;d&quot;日&quot;">
                  <c:v>43361</c:v>
                </c:pt>
                <c:pt idx="49" c:formatCode="yyyy&quot;年&quot;m&quot;月&quot;d&quot;日&quot;">
                  <c:v>43362</c:v>
                </c:pt>
                <c:pt idx="50" c:formatCode="yyyy&quot;年&quot;m&quot;月&quot;d&quot;日&quot;">
                  <c:v>43363</c:v>
                </c:pt>
                <c:pt idx="51" c:formatCode="yyyy&quot;年&quot;m&quot;月&quot;d&quot;日&quot;">
                  <c:v>43364</c:v>
                </c:pt>
                <c:pt idx="52" c:formatCode="yyyy&quot;年&quot;m&quot;月&quot;d&quot;日&quot;">
                  <c:v>43365</c:v>
                </c:pt>
                <c:pt idx="53" c:formatCode="yyyy&quot;年&quot;m&quot;月&quot;d&quot;日&quot;">
                  <c:v>43366</c:v>
                </c:pt>
                <c:pt idx="54" c:formatCode="yyyy&quot;年&quot;m&quot;月&quot;d&quot;日&quot;">
                  <c:v>43367</c:v>
                </c:pt>
                <c:pt idx="55" c:formatCode="yyyy&quot;年&quot;m&quot;月&quot;d&quot;日&quot;">
                  <c:v>43368</c:v>
                </c:pt>
                <c:pt idx="56" c:formatCode="yyyy&quot;年&quot;m&quot;月&quot;d&quot;日&quot;">
                  <c:v>43369</c:v>
                </c:pt>
                <c:pt idx="57" c:formatCode="yyyy&quot;年&quot;m&quot;月&quot;d&quot;日&quot;">
                  <c:v>43370</c:v>
                </c:pt>
                <c:pt idx="58" c:formatCode="yyyy&quot;年&quot;m&quot;月&quot;d&quot;日&quot;">
                  <c:v>43371</c:v>
                </c:pt>
                <c:pt idx="59" c:formatCode="yyyy&quot;年&quot;m&quot;月&quot;d&quot;日&quot;">
                  <c:v>43372</c:v>
                </c:pt>
                <c:pt idx="60" c:formatCode="yyyy&quot;年&quot;m&quot;月&quot;d&quot;日&quot;">
                  <c:v>43373</c:v>
                </c:pt>
                <c:pt idx="61" c:formatCode="yyyy&quot;年&quot;m&quot;月&quot;d&quot;日&quot;">
                  <c:v>43374</c:v>
                </c:pt>
                <c:pt idx="62" c:formatCode="yyyy&quot;年&quot;m&quot;月&quot;d&quot;日&quot;">
                  <c:v>43375</c:v>
                </c:pt>
                <c:pt idx="63" c:formatCode="yyyy&quot;年&quot;m&quot;月&quot;d&quot;日&quot;">
                  <c:v>43376</c:v>
                </c:pt>
                <c:pt idx="64" c:formatCode="yyyy&quot;年&quot;m&quot;月&quot;d&quot;日&quot;">
                  <c:v>43377</c:v>
                </c:pt>
                <c:pt idx="65" c:formatCode="yyyy&quot;年&quot;m&quot;月&quot;d&quot;日&quot;">
                  <c:v>43378</c:v>
                </c:pt>
                <c:pt idx="66" c:formatCode="yyyy&quot;年&quot;m&quot;月&quot;d&quot;日&quot;">
                  <c:v>43379</c:v>
                </c:pt>
                <c:pt idx="67" c:formatCode="yyyy&quot;年&quot;m&quot;月&quot;d&quot;日&quot;">
                  <c:v>43380</c:v>
                </c:pt>
                <c:pt idx="68" c:formatCode="yyyy&quot;年&quot;m&quot;月&quot;d&quot;日&quot;">
                  <c:v>43381</c:v>
                </c:pt>
                <c:pt idx="69" c:formatCode="yyyy&quot;年&quot;m&quot;月&quot;d&quot;日&quot;">
                  <c:v>43382</c:v>
                </c:pt>
                <c:pt idx="70" c:formatCode="yyyy&quot;年&quot;m&quot;月&quot;d&quot;日&quot;">
                  <c:v>43383</c:v>
                </c:pt>
                <c:pt idx="71" c:formatCode="yyyy&quot;年&quot;m&quot;月&quot;d&quot;日&quot;">
                  <c:v>43384</c:v>
                </c:pt>
                <c:pt idx="72" c:formatCode="yyyy&quot;年&quot;m&quot;月&quot;d&quot;日&quot;">
                  <c:v>43385</c:v>
                </c:pt>
                <c:pt idx="73" c:formatCode="yyyy&quot;年&quot;m&quot;月&quot;d&quot;日&quot;">
                  <c:v>43386</c:v>
                </c:pt>
                <c:pt idx="74" c:formatCode="yyyy&quot;年&quot;m&quot;月&quot;d&quot;日&quot;">
                  <c:v>43387</c:v>
                </c:pt>
                <c:pt idx="75" c:formatCode="yyyy&quot;年&quot;m&quot;月&quot;d&quot;日&quot;">
                  <c:v>43388</c:v>
                </c:pt>
                <c:pt idx="76" c:formatCode="yyyy&quot;年&quot;m&quot;月&quot;d&quot;日&quot;">
                  <c:v>43389</c:v>
                </c:pt>
                <c:pt idx="77" c:formatCode="yyyy&quot;年&quot;m&quot;月&quot;d&quot;日&quot;">
                  <c:v>43390</c:v>
                </c:pt>
                <c:pt idx="78" c:formatCode="yyyy&quot;年&quot;m&quot;月&quot;d&quot;日&quot;">
                  <c:v>43391</c:v>
                </c:pt>
                <c:pt idx="79" c:formatCode="yyyy&quot;年&quot;m&quot;月&quot;d&quot;日&quot;">
                  <c:v>43392</c:v>
                </c:pt>
                <c:pt idx="80" c:formatCode="yyyy&quot;年&quot;m&quot;月&quot;d&quot;日&quot;">
                  <c:v>43393</c:v>
                </c:pt>
                <c:pt idx="81" c:formatCode="yyyy&quot;年&quot;m&quot;月&quot;d&quot;日&quot;">
                  <c:v>43394</c:v>
                </c:pt>
                <c:pt idx="82" c:formatCode="yyyy&quot;年&quot;m&quot;月&quot;d&quot;日&quot;">
                  <c:v>43395</c:v>
                </c:pt>
                <c:pt idx="83" c:formatCode="yyyy&quot;年&quot;m&quot;月&quot;d&quot;日&quot;">
                  <c:v>43396</c:v>
                </c:pt>
                <c:pt idx="84" c:formatCode="yyyy&quot;年&quot;m&quot;月&quot;d&quot;日&quot;">
                  <c:v>43397</c:v>
                </c:pt>
                <c:pt idx="85" c:formatCode="yyyy&quot;年&quot;m&quot;月&quot;d&quot;日&quot;">
                  <c:v>43398</c:v>
                </c:pt>
                <c:pt idx="86" c:formatCode="yyyy&quot;年&quot;m&quot;月&quot;d&quot;日&quot;">
                  <c:v>43399</c:v>
                </c:pt>
                <c:pt idx="87" c:formatCode="yyyy&quot;年&quot;m&quot;月&quot;d&quot;日&quot;">
                  <c:v>43400</c:v>
                </c:pt>
                <c:pt idx="88" c:formatCode="yyyy&quot;年&quot;m&quot;月&quot;d&quot;日&quot;">
                  <c:v>43401</c:v>
                </c:pt>
                <c:pt idx="89" c:formatCode="yyyy&quot;年&quot;m&quot;月&quot;d&quot;日&quot;">
                  <c:v>43402</c:v>
                </c:pt>
                <c:pt idx="90" c:formatCode="yyyy&quot;年&quot;m&quot;月&quot;d&quot;日&quot;">
                  <c:v>43403</c:v>
                </c:pt>
                <c:pt idx="91" c:formatCode="yyyy&quot;年&quot;m&quot;月&quot;d&quot;日&quot;">
                  <c:v>43404</c:v>
                </c:pt>
                <c:pt idx="92" c:formatCode="yyyy&quot;年&quot;m&quot;月&quot;d&quot;日&quot;">
                  <c:v>43405</c:v>
                </c:pt>
                <c:pt idx="93" c:formatCode="yyyy&quot;年&quot;m&quot;月&quot;d&quot;日&quot;">
                  <c:v>43406</c:v>
                </c:pt>
                <c:pt idx="94" c:formatCode="yyyy&quot;年&quot;m&quot;月&quot;d&quot;日&quot;">
                  <c:v>43407</c:v>
                </c:pt>
                <c:pt idx="95" c:formatCode="yyyy&quot;年&quot;m&quot;月&quot;d&quot;日&quot;">
                  <c:v>43408</c:v>
                </c:pt>
                <c:pt idx="96" c:formatCode="yyyy&quot;年&quot;m&quot;月&quot;d&quot;日&quot;">
                  <c:v>43409</c:v>
                </c:pt>
                <c:pt idx="97" c:formatCode="yyyy&quot;年&quot;m&quot;月&quot;d&quot;日&quot;">
                  <c:v>43410</c:v>
                </c:pt>
                <c:pt idx="98" c:formatCode="yyyy&quot;年&quot;m&quot;月&quot;d&quot;日&quot;">
                  <c:v>43411</c:v>
                </c:pt>
                <c:pt idx="99" c:formatCode="yyyy&quot;年&quot;m&quot;月&quot;d&quot;日&quot;">
                  <c:v>43412</c:v>
                </c:pt>
                <c:pt idx="100" c:formatCode="yyyy&quot;年&quot;m&quot;月&quot;d&quot;日&quot;">
                  <c:v>43413</c:v>
                </c:pt>
                <c:pt idx="101" c:formatCode="yyyy&quot;年&quot;m&quot;月&quot;d&quot;日&quot;">
                  <c:v>43414</c:v>
                </c:pt>
                <c:pt idx="102" c:formatCode="yyyy&quot;年&quot;m&quot;月&quot;d&quot;日&quot;">
                  <c:v>43415</c:v>
                </c:pt>
                <c:pt idx="103" c:formatCode="yyyy&quot;年&quot;m&quot;月&quot;d&quot;日&quot;">
                  <c:v>43416</c:v>
                </c:pt>
                <c:pt idx="104" c:formatCode="yyyy&quot;年&quot;m&quot;月&quot;d&quot;日&quot;">
                  <c:v>43417</c:v>
                </c:pt>
                <c:pt idx="105" c:formatCode="yyyy&quot;年&quot;m&quot;月&quot;d&quot;日&quot;">
                  <c:v>43418</c:v>
                </c:pt>
                <c:pt idx="106" c:formatCode="yyyy&quot;年&quot;m&quot;月&quot;d&quot;日&quot;">
                  <c:v>43419</c:v>
                </c:pt>
                <c:pt idx="107" c:formatCode="yyyy&quot;年&quot;m&quot;月&quot;d&quot;日&quot;">
                  <c:v>43420</c:v>
                </c:pt>
                <c:pt idx="108" c:formatCode="yyyy&quot;年&quot;m&quot;月&quot;d&quot;日&quot;">
                  <c:v>43421</c:v>
                </c:pt>
                <c:pt idx="109" c:formatCode="yyyy&quot;年&quot;m&quot;月&quot;d&quot;日&quot;">
                  <c:v>43422</c:v>
                </c:pt>
                <c:pt idx="110" c:formatCode="yyyy&quot;年&quot;m&quot;月&quot;d&quot;日&quot;">
                  <c:v>43423</c:v>
                </c:pt>
                <c:pt idx="111" c:formatCode="yyyy&quot;年&quot;m&quot;月&quot;d&quot;日&quot;">
                  <c:v>43424</c:v>
                </c:pt>
                <c:pt idx="112" c:formatCode="yyyy&quot;年&quot;m&quot;月&quot;d&quot;日&quot;">
                  <c:v>43425</c:v>
                </c:pt>
                <c:pt idx="113" c:formatCode="yyyy&quot;年&quot;m&quot;月&quot;d&quot;日&quot;">
                  <c:v>43426</c:v>
                </c:pt>
                <c:pt idx="114" c:formatCode="yyyy&quot;年&quot;m&quot;月&quot;d&quot;日&quot;">
                  <c:v>43427</c:v>
                </c:pt>
                <c:pt idx="115" c:formatCode="yyyy&quot;年&quot;m&quot;月&quot;d&quot;日&quot;">
                  <c:v>43428</c:v>
                </c:pt>
                <c:pt idx="116" c:formatCode="yyyy&quot;年&quot;m&quot;月&quot;d&quot;日&quot;">
                  <c:v>43429</c:v>
                </c:pt>
                <c:pt idx="117" c:formatCode="yyyy&quot;年&quot;m&quot;月&quot;d&quot;日&quot;">
                  <c:v>43430</c:v>
                </c:pt>
                <c:pt idx="118" c:formatCode="yyyy&quot;年&quot;m&quot;月&quot;d&quot;日&quot;">
                  <c:v>43431</c:v>
                </c:pt>
                <c:pt idx="119" c:formatCode="yyyy&quot;年&quot;m&quot;月&quot;d&quot;日&quot;">
                  <c:v>43432</c:v>
                </c:pt>
                <c:pt idx="120" c:formatCode="yyyy&quot;年&quot;m&quot;月&quot;d&quot;日&quot;">
                  <c:v>43433</c:v>
                </c:pt>
                <c:pt idx="121" c:formatCode="yyyy&quot;年&quot;m&quot;月&quot;d&quot;日&quot;">
                  <c:v>43434</c:v>
                </c:pt>
                <c:pt idx="122" c:formatCode="yyyy&quot;年&quot;m&quot;月&quot;d&quot;日&quot;">
                  <c:v>43435</c:v>
                </c:pt>
                <c:pt idx="123" c:formatCode="yyyy&quot;年&quot;m&quot;月&quot;d&quot;日&quot;">
                  <c:v>43436</c:v>
                </c:pt>
                <c:pt idx="124" c:formatCode="yyyy&quot;年&quot;m&quot;月&quot;d&quot;日&quot;">
                  <c:v>43437</c:v>
                </c:pt>
                <c:pt idx="125" c:formatCode="yyyy&quot;年&quot;m&quot;月&quot;d&quot;日&quot;">
                  <c:v>43438</c:v>
                </c:pt>
                <c:pt idx="126" c:formatCode="yyyy&quot;年&quot;m&quot;月&quot;d&quot;日&quot;">
                  <c:v>43439</c:v>
                </c:pt>
                <c:pt idx="127" c:formatCode="yyyy&quot;年&quot;m&quot;月&quot;d&quot;日&quot;">
                  <c:v>43440</c:v>
                </c:pt>
                <c:pt idx="128" c:formatCode="yyyy&quot;年&quot;m&quot;月&quot;d&quot;日&quot;">
                  <c:v>43441</c:v>
                </c:pt>
                <c:pt idx="129" c:formatCode="yyyy&quot;年&quot;m&quot;月&quot;d&quot;日&quot;">
                  <c:v>43442</c:v>
                </c:pt>
                <c:pt idx="130" c:formatCode="yyyy&quot;年&quot;m&quot;月&quot;d&quot;日&quot;">
                  <c:v>43443</c:v>
                </c:pt>
                <c:pt idx="131" c:formatCode="yyyy&quot;年&quot;m&quot;月&quot;d&quot;日&quot;">
                  <c:v>43444</c:v>
                </c:pt>
                <c:pt idx="132" c:formatCode="yyyy&quot;年&quot;m&quot;月&quot;d&quot;日&quot;">
                  <c:v>43445</c:v>
                </c:pt>
                <c:pt idx="133" c:formatCode="yyyy&quot;年&quot;m&quot;月&quot;d&quot;日&quot;">
                  <c:v>43446</c:v>
                </c:pt>
                <c:pt idx="134" c:formatCode="yyyy&quot;年&quot;m&quot;月&quot;d&quot;日&quot;">
                  <c:v>43447</c:v>
                </c:pt>
                <c:pt idx="135" c:formatCode="yyyy&quot;年&quot;m&quot;月&quot;d&quot;日&quot;">
                  <c:v>43448</c:v>
                </c:pt>
                <c:pt idx="136" c:formatCode="yyyy&quot;年&quot;m&quot;月&quot;d&quot;日&quot;">
                  <c:v>43449</c:v>
                </c:pt>
                <c:pt idx="137" c:formatCode="yyyy&quot;年&quot;m&quot;月&quot;d&quot;日&quot;">
                  <c:v>43450</c:v>
                </c:pt>
                <c:pt idx="138" c:formatCode="yyyy&quot;年&quot;m&quot;月&quot;d&quot;日&quot;">
                  <c:v>43451</c:v>
                </c:pt>
                <c:pt idx="139" c:formatCode="yyyy&quot;年&quot;m&quot;月&quot;d&quot;日&quot;">
                  <c:v>43452</c:v>
                </c:pt>
                <c:pt idx="140" c:formatCode="yyyy&quot;年&quot;m&quot;月&quot;d&quot;日&quot;">
                  <c:v>43453</c:v>
                </c:pt>
                <c:pt idx="141" c:formatCode="yyyy&quot;年&quot;m&quot;月&quot;d&quot;日&quot;">
                  <c:v>43454</c:v>
                </c:pt>
                <c:pt idx="142" c:formatCode="yyyy&quot;年&quot;m&quot;月&quot;d&quot;日&quot;">
                  <c:v>43455</c:v>
                </c:pt>
                <c:pt idx="143" c:formatCode="yyyy&quot;年&quot;m&quot;月&quot;d&quot;日&quot;">
                  <c:v>43456</c:v>
                </c:pt>
                <c:pt idx="144" c:formatCode="yyyy&quot;年&quot;m&quot;月&quot;d&quot;日&quot;">
                  <c:v>43457</c:v>
                </c:pt>
                <c:pt idx="145" c:formatCode="yyyy&quot;年&quot;m&quot;月&quot;d&quot;日&quot;">
                  <c:v>43458</c:v>
                </c:pt>
                <c:pt idx="146" c:formatCode="yyyy&quot;年&quot;m&quot;月&quot;d&quot;日&quot;">
                  <c:v>43459</c:v>
                </c:pt>
                <c:pt idx="147" c:formatCode="yyyy&quot;年&quot;m&quot;月&quot;d&quot;日&quot;">
                  <c:v>43460</c:v>
                </c:pt>
                <c:pt idx="148" c:formatCode="yyyy&quot;年&quot;m&quot;月&quot;d&quot;日&quot;">
                  <c:v>43461</c:v>
                </c:pt>
                <c:pt idx="149" c:formatCode="yyyy&quot;年&quot;m&quot;月&quot;d&quot;日&quot;">
                  <c:v>43462</c:v>
                </c:pt>
                <c:pt idx="150" c:formatCode="yyyy&quot;年&quot;m&quot;月&quot;d&quot;日&quot;">
                  <c:v>43463</c:v>
                </c:pt>
                <c:pt idx="151" c:formatCode="yyyy&quot;年&quot;m&quot;月&quot;d&quot;日&quot;">
                  <c:v>43464</c:v>
                </c:pt>
                <c:pt idx="152" c:formatCode="yyyy&quot;年&quot;m&quot;月&quot;d&quot;日&quot;">
                  <c:v>43465</c:v>
                </c:pt>
                <c:pt idx="153" c:formatCode="yyyy&quot;年&quot;m&quot;月&quot;d&quot;日&quot;">
                  <c:v>43466</c:v>
                </c:pt>
                <c:pt idx="154" c:formatCode="yyyy&quot;年&quot;m&quot;月&quot;d&quot;日&quot;">
                  <c:v>43467</c:v>
                </c:pt>
                <c:pt idx="155" c:formatCode="yyyy&quot;年&quot;m&quot;月&quot;d&quot;日&quot;">
                  <c:v>43468</c:v>
                </c:pt>
                <c:pt idx="156" c:formatCode="yyyy&quot;年&quot;m&quot;月&quot;d&quot;日&quot;">
                  <c:v>43469</c:v>
                </c:pt>
                <c:pt idx="157" c:formatCode="yyyy&quot;年&quot;m&quot;月&quot;d&quot;日&quot;">
                  <c:v>43470</c:v>
                </c:pt>
                <c:pt idx="158" c:formatCode="yyyy&quot;年&quot;m&quot;月&quot;d&quot;日&quot;">
                  <c:v>43471</c:v>
                </c:pt>
                <c:pt idx="159" c:formatCode="yyyy&quot;年&quot;m&quot;月&quot;d&quot;日&quot;">
                  <c:v>43472</c:v>
                </c:pt>
                <c:pt idx="160" c:formatCode="yyyy&quot;年&quot;m&quot;月&quot;d&quot;日&quot;">
                  <c:v>43473</c:v>
                </c:pt>
                <c:pt idx="161" c:formatCode="yyyy&quot;年&quot;m&quot;月&quot;d&quot;日&quot;">
                  <c:v>43474</c:v>
                </c:pt>
                <c:pt idx="162" c:formatCode="yyyy&quot;年&quot;m&quot;月&quot;d&quot;日&quot;">
                  <c:v>43475</c:v>
                </c:pt>
                <c:pt idx="163" c:formatCode="yyyy&quot;年&quot;m&quot;月&quot;d&quot;日&quot;">
                  <c:v>43476</c:v>
                </c:pt>
                <c:pt idx="164" c:formatCode="yyyy&quot;年&quot;m&quot;月&quot;d&quot;日&quot;">
                  <c:v>43477</c:v>
                </c:pt>
                <c:pt idx="165" c:formatCode="yyyy&quot;年&quot;m&quot;月&quot;d&quot;日&quot;">
                  <c:v>43478</c:v>
                </c:pt>
                <c:pt idx="166" c:formatCode="yyyy&quot;年&quot;m&quot;月&quot;d&quot;日&quot;">
                  <c:v>43479</c:v>
                </c:pt>
                <c:pt idx="167" c:formatCode="yyyy&quot;年&quot;m&quot;月&quot;d&quot;日&quot;">
                  <c:v>43480</c:v>
                </c:pt>
                <c:pt idx="168" c:formatCode="yyyy&quot;年&quot;m&quot;月&quot;d&quot;日&quot;">
                  <c:v>43481</c:v>
                </c:pt>
                <c:pt idx="169" c:formatCode="yyyy&quot;年&quot;m&quot;月&quot;d&quot;日&quot;">
                  <c:v>43482</c:v>
                </c:pt>
                <c:pt idx="170" c:formatCode="yyyy&quot;年&quot;m&quot;月&quot;d&quot;日&quot;">
                  <c:v>43483</c:v>
                </c:pt>
                <c:pt idx="171" c:formatCode="yyyy&quot;年&quot;m&quot;月&quot;d&quot;日&quot;">
                  <c:v>43484</c:v>
                </c:pt>
                <c:pt idx="172" c:formatCode="yyyy&quot;年&quot;m&quot;月&quot;d&quot;日&quot;">
                  <c:v>43485</c:v>
                </c:pt>
                <c:pt idx="173" c:formatCode="yyyy&quot;年&quot;m&quot;月&quot;d&quot;日&quot;">
                  <c:v>43486</c:v>
                </c:pt>
                <c:pt idx="174" c:formatCode="yyyy&quot;年&quot;m&quot;月&quot;d&quot;日&quot;">
                  <c:v>43487</c:v>
                </c:pt>
                <c:pt idx="175" c:formatCode="yyyy&quot;年&quot;m&quot;月&quot;d&quot;日&quot;">
                  <c:v>43488</c:v>
                </c:pt>
                <c:pt idx="176" c:formatCode="yyyy&quot;年&quot;m&quot;月&quot;d&quot;日&quot;">
                  <c:v>43489</c:v>
                </c:pt>
                <c:pt idx="177" c:formatCode="yyyy&quot;年&quot;m&quot;月&quot;d&quot;日&quot;">
                  <c:v>43490</c:v>
                </c:pt>
                <c:pt idx="178" c:formatCode="yyyy&quot;年&quot;m&quot;月&quot;d&quot;日&quot;">
                  <c:v>43491</c:v>
                </c:pt>
                <c:pt idx="179" c:formatCode="yyyy&quot;年&quot;m&quot;月&quot;d&quot;日&quot;">
                  <c:v>43492</c:v>
                </c:pt>
                <c:pt idx="180" c:formatCode="yyyy&quot;年&quot;m&quot;月&quot;d&quot;日&quot;">
                  <c:v>43493</c:v>
                </c:pt>
                <c:pt idx="181" c:formatCode="yyyy&quot;年&quot;m&quot;月&quot;d&quot;日&quot;">
                  <c:v>43494</c:v>
                </c:pt>
                <c:pt idx="182" c:formatCode="yyyy&quot;年&quot;m&quot;月&quot;d&quot;日&quot;">
                  <c:v>43495</c:v>
                </c:pt>
                <c:pt idx="183" c:formatCode="yyyy&quot;年&quot;m&quot;月&quot;d&quot;日&quot;">
                  <c:v>43496</c:v>
                </c:pt>
                <c:pt idx="184" c:formatCode="yyyy&quot;年&quot;m&quot;月&quot;d&quot;日&quot;">
                  <c:v>43497</c:v>
                </c:pt>
                <c:pt idx="185" c:formatCode="yyyy&quot;年&quot;m&quot;月&quot;d&quot;日&quot;">
                  <c:v>43498</c:v>
                </c:pt>
                <c:pt idx="186" c:formatCode="yyyy&quot;年&quot;m&quot;月&quot;d&quot;日&quot;">
                  <c:v>43499</c:v>
                </c:pt>
                <c:pt idx="187" c:formatCode="yyyy&quot;年&quot;m&quot;月&quot;d&quot;日&quot;">
                  <c:v>43500</c:v>
                </c:pt>
                <c:pt idx="188" c:formatCode="yyyy&quot;年&quot;m&quot;月&quot;d&quot;日&quot;">
                  <c:v>43501</c:v>
                </c:pt>
                <c:pt idx="189" c:formatCode="yyyy&quot;年&quot;m&quot;月&quot;d&quot;日&quot;">
                  <c:v>43502</c:v>
                </c:pt>
                <c:pt idx="190" c:formatCode="yyyy&quot;年&quot;m&quot;月&quot;d&quot;日&quot;">
                  <c:v>43503</c:v>
                </c:pt>
                <c:pt idx="191" c:formatCode="yyyy&quot;年&quot;m&quot;月&quot;d&quot;日&quot;">
                  <c:v>43504</c:v>
                </c:pt>
                <c:pt idx="192" c:formatCode="yyyy&quot;年&quot;m&quot;月&quot;d&quot;日&quot;">
                  <c:v>43505</c:v>
                </c:pt>
                <c:pt idx="193" c:formatCode="yyyy&quot;年&quot;m&quot;月&quot;d&quot;日&quot;">
                  <c:v>43506</c:v>
                </c:pt>
                <c:pt idx="194" c:formatCode="yyyy&quot;年&quot;m&quot;月&quot;d&quot;日&quot;">
                  <c:v>43507</c:v>
                </c:pt>
                <c:pt idx="195" c:formatCode="yyyy&quot;年&quot;m&quot;月&quot;d&quot;日&quot;">
                  <c:v>43508</c:v>
                </c:pt>
              </c:numCache>
            </c:numRef>
          </c:cat>
          <c:val>
            <c:numRef>
              <c:f>工作表1!$C$2:$C$197</c:f>
              <c:numCache>
                <c:formatCode>General</c:formatCode>
                <c:ptCount val="196"/>
                <c:pt idx="0">
                  <c:v>0</c:v>
                </c:pt>
                <c:pt idx="25">
                  <c:v>0</c:v>
                </c:pt>
                <c:pt idx="46">
                  <c:v>0</c:v>
                </c:pt>
                <c:pt idx="66">
                  <c:v>0</c:v>
                </c:pt>
                <c:pt idx="122">
                  <c:v>0</c:v>
                </c:pt>
                <c:pt idx="131">
                  <c:v>0</c:v>
                </c:pt>
                <c:pt idx="139">
                  <c:v>0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0"/>
        <c:axId val="-450351168"/>
        <c:axId val="-448673088"/>
      </c:lineChart>
      <c:dateAx>
        <c:axId val="-450351168"/>
        <c:scaling>
          <c:orientation val="minMax"/>
        </c:scaling>
        <c:delete val="0"/>
        <c:axPos val="b"/>
        <c:numFmt formatCode="m&quot;月&quot;d&quot;日&quot;yy&quot;年&quot;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448673088"/>
        <c:crosses val="autoZero"/>
        <c:auto val="1"/>
        <c:lblOffset val="100"/>
        <c:baseTimeUnit val="days"/>
        <c:majorUnit val="2"/>
        <c:majorTimeUnit val="months"/>
        <c:minorUnit val="1"/>
        <c:minorTimeUnit val="days"/>
      </c:dateAx>
      <c:valAx>
        <c:axId val="-448673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-45035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A2B73EA-EE91-4E33-A9C1-8BF5DD7139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4000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400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400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400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4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6AEEB-CE97-4486-A7E1-FD2B405288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033FA-988D-47E1-BB3A-C635F883B8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4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8000" y="331470"/>
            <a:ext cx="3276600" cy="2312673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81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966029" y="2851088"/>
            <a:ext cx="3383973" cy="32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5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  <a:endParaRPr lang="es-ES_tradnl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966029" y="3288938"/>
            <a:ext cx="3383973" cy="17133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981375" y="3613369"/>
            <a:ext cx="3366029" cy="115265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slow" advClick="0" advTm="4000">
    <p:randomBar dir="vert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jpeg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36.png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27.pn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image" Target="../media/image4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3025aafa40f4bfbd058164a094f78f0f7361827"/>
          <p:cNvPicPr>
            <a:picLocks noChangeAspect="1"/>
          </p:cNvPicPr>
          <p:nvPr/>
        </p:nvPicPr>
        <p:blipFill>
          <a:blip r:embed="rId1"/>
          <a:srcRect l="711" t="-1497" r="-711" b="8033"/>
          <a:stretch>
            <a:fillRect/>
          </a:stretch>
        </p:blipFill>
        <p:spPr>
          <a:xfrm>
            <a:off x="-38100" y="-96520"/>
            <a:ext cx="9229725" cy="5268595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501809" y="241935"/>
            <a:ext cx="8128635" cy="4566285"/>
            <a:chOff x="673100" y="383540"/>
            <a:chExt cx="10838180" cy="6088380"/>
          </a:xfrm>
        </p:grpSpPr>
        <p:grpSp>
          <p:nvGrpSpPr>
            <p:cNvPr id="28" name="组合 27"/>
            <p:cNvGrpSpPr/>
            <p:nvPr/>
          </p:nvGrpSpPr>
          <p:grpSpPr>
            <a:xfrm>
              <a:off x="673100" y="383540"/>
              <a:ext cx="10838180" cy="6088380"/>
              <a:chOff x="673100" y="281940"/>
              <a:chExt cx="10838180" cy="6088380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673100" y="619760"/>
                <a:ext cx="10838180" cy="5750560"/>
                <a:chOff x="673100" y="426720"/>
                <a:chExt cx="10838180" cy="6093102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673100" y="426720"/>
                  <a:ext cx="10830560" cy="5516880"/>
                </a:xfrm>
                <a:prstGeom prst="rect">
                  <a:avLst/>
                </a:prstGeom>
                <a:solidFill>
                  <a:schemeClr val="bg1">
                    <a:alpha val="7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latin typeface="微软雅黑" panose="020B0503020204020204" pitchFamily="34" charset="-122"/>
                    <a:ea typeface="微软雅黑" panose="020B0503020204020204" pitchFamily="34" charset="-122"/>
                    <a:sym typeface="逐浪细阁体" panose="03000509000000000000" pitchFamily="65" charset="-122"/>
                  </a:endParaRPr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680720" y="5943600"/>
                  <a:ext cx="10830560" cy="576222"/>
                </a:xfrm>
                <a:prstGeom prst="rect">
                  <a:avLst/>
                </a:prstGeom>
                <a:solidFill>
                  <a:schemeClr val="accent1">
                    <a:alpha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sz="1050" spc="3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逐浪细阁体" panose="03000509000000000000" pitchFamily="65" charset="-122"/>
                    </a:rPr>
                    <a:t>让你每次打听都快速有效</a:t>
                  </a:r>
                  <a:endParaRPr lang="zh-CN" sz="1050" spc="3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逐浪细阁体" panose="03000509000000000000" pitchFamily="65" charset="-122"/>
                  </a:endParaRPr>
                </a:p>
              </p:txBody>
            </p:sp>
          </p:grpSp>
          <p:sp>
            <p:nvSpPr>
              <p:cNvPr id="35" name="矩形 34"/>
              <p:cNvSpPr/>
              <p:nvPr/>
            </p:nvSpPr>
            <p:spPr>
              <a:xfrm>
                <a:off x="4940300" y="281940"/>
                <a:ext cx="2296160" cy="675372"/>
              </a:xfrm>
              <a:prstGeom prst="rect">
                <a:avLst/>
              </a:prstGeom>
              <a:solidFill>
                <a:schemeClr val="accent2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000" spc="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逐浪细阁体" panose="03000509000000000000" pitchFamily="65" charset="-122"/>
                  </a:rPr>
                  <a:t>2018</a:t>
                </a:r>
                <a:endParaRPr lang="zh-CN" altLang="en-US" sz="3000" spc="600" dirty="0">
                  <a:latin typeface="微软雅黑" panose="020B0503020204020204" pitchFamily="34" charset="-122"/>
                  <a:ea typeface="微软雅黑" panose="020B0503020204020204" pitchFamily="34" charset="-122"/>
                  <a:sym typeface="逐浪细阁体" panose="03000509000000000000" pitchFamily="65" charset="-122"/>
                </a:endParaRPr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4947920" y="1048886"/>
                <a:ext cx="2296160" cy="81280"/>
                <a:chOff x="4947920" y="1038726"/>
                <a:chExt cx="2296160" cy="81280"/>
              </a:xfrm>
            </p:grpSpPr>
            <p:cxnSp>
              <p:nvCxnSpPr>
                <p:cNvPr id="37" name="直接连接符 36"/>
                <p:cNvCxnSpPr/>
                <p:nvPr/>
              </p:nvCxnSpPr>
              <p:spPr>
                <a:xfrm>
                  <a:off x="4947920" y="1038726"/>
                  <a:ext cx="2296160" cy="0"/>
                </a:xfrm>
                <a:prstGeom prst="line">
                  <a:avLst/>
                </a:prstGeom>
                <a:ln w="1905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/>
              </p:nvCxnSpPr>
              <p:spPr>
                <a:xfrm>
                  <a:off x="4947920" y="1120006"/>
                  <a:ext cx="2296160" cy="0"/>
                </a:xfrm>
                <a:prstGeom prst="line">
                  <a:avLst/>
                </a:prstGeom>
                <a:ln w="1905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文本框 28"/>
            <p:cNvSpPr txBox="1"/>
            <p:nvPr/>
          </p:nvSpPr>
          <p:spPr>
            <a:xfrm>
              <a:off x="2184400" y="1963420"/>
              <a:ext cx="7807960" cy="671407"/>
            </a:xfrm>
            <a:custGeom>
              <a:avLst/>
              <a:gdLst/>
              <a:ahLst/>
              <a:cxnLst/>
              <a:rect l="l" t="t" r="r" b="b"/>
              <a:pathLst>
                <a:path w="7808314" h="534340">
                  <a:moveTo>
                    <a:pt x="87902" y="297936"/>
                  </a:moveTo>
                  <a:lnTo>
                    <a:pt x="87902" y="434811"/>
                  </a:lnTo>
                  <a:lnTo>
                    <a:pt x="280356" y="434811"/>
                  </a:lnTo>
                  <a:cubicBezTo>
                    <a:pt x="342491" y="434811"/>
                    <a:pt x="373559" y="410534"/>
                    <a:pt x="373559" y="361978"/>
                  </a:cubicBezTo>
                  <a:cubicBezTo>
                    <a:pt x="373559" y="341639"/>
                    <a:pt x="366009" y="325593"/>
                    <a:pt x="350909" y="313842"/>
                  </a:cubicBezTo>
                  <a:cubicBezTo>
                    <a:pt x="338569" y="303238"/>
                    <a:pt x="323795" y="297936"/>
                    <a:pt x="306586" y="297936"/>
                  </a:cubicBezTo>
                  <a:close/>
                  <a:moveTo>
                    <a:pt x="6885822" y="99483"/>
                  </a:moveTo>
                  <a:lnTo>
                    <a:pt x="6885822" y="236358"/>
                  </a:lnTo>
                  <a:lnTo>
                    <a:pt x="7066602" y="236358"/>
                  </a:lnTo>
                  <a:cubicBezTo>
                    <a:pt x="7124862" y="236358"/>
                    <a:pt x="7153992" y="213057"/>
                    <a:pt x="7153992" y="166455"/>
                  </a:cubicBezTo>
                  <a:cubicBezTo>
                    <a:pt x="7153992" y="121807"/>
                    <a:pt x="7124862" y="99483"/>
                    <a:pt x="7066602" y="99483"/>
                  </a:cubicBezTo>
                  <a:close/>
                  <a:moveTo>
                    <a:pt x="5733297" y="99483"/>
                  </a:moveTo>
                  <a:lnTo>
                    <a:pt x="5733297" y="253892"/>
                  </a:lnTo>
                  <a:lnTo>
                    <a:pt x="5884869" y="253892"/>
                  </a:lnTo>
                  <a:cubicBezTo>
                    <a:pt x="5907845" y="253892"/>
                    <a:pt x="5927580" y="248388"/>
                    <a:pt x="5944075" y="237381"/>
                  </a:cubicBezTo>
                  <a:cubicBezTo>
                    <a:pt x="5964818" y="223553"/>
                    <a:pt x="5975189" y="202825"/>
                    <a:pt x="5975189" y="175199"/>
                  </a:cubicBezTo>
                  <a:cubicBezTo>
                    <a:pt x="5975189" y="149309"/>
                    <a:pt x="5964818" y="129450"/>
                    <a:pt x="5944075" y="115621"/>
                  </a:cubicBezTo>
                  <a:cubicBezTo>
                    <a:pt x="5927952" y="104862"/>
                    <a:pt x="5908217" y="99483"/>
                    <a:pt x="5884869" y="99483"/>
                  </a:cubicBezTo>
                  <a:close/>
                  <a:moveTo>
                    <a:pt x="4618872" y="99483"/>
                  </a:moveTo>
                  <a:lnTo>
                    <a:pt x="4618872" y="236358"/>
                  </a:lnTo>
                  <a:lnTo>
                    <a:pt x="4799652" y="236358"/>
                  </a:lnTo>
                  <a:cubicBezTo>
                    <a:pt x="4857912" y="236358"/>
                    <a:pt x="4887042" y="213057"/>
                    <a:pt x="4887042" y="166455"/>
                  </a:cubicBezTo>
                  <a:cubicBezTo>
                    <a:pt x="4887042" y="121807"/>
                    <a:pt x="4857912" y="99483"/>
                    <a:pt x="4799652" y="99483"/>
                  </a:cubicBezTo>
                  <a:close/>
                  <a:moveTo>
                    <a:pt x="87902" y="99483"/>
                  </a:moveTo>
                  <a:lnTo>
                    <a:pt x="87902" y="215941"/>
                  </a:lnTo>
                  <a:lnTo>
                    <a:pt x="265752" y="215941"/>
                  </a:lnTo>
                  <a:cubicBezTo>
                    <a:pt x="325934" y="215941"/>
                    <a:pt x="356025" y="193601"/>
                    <a:pt x="356025" y="148922"/>
                  </a:cubicBezTo>
                  <a:cubicBezTo>
                    <a:pt x="356025" y="115962"/>
                    <a:pt x="334693" y="99483"/>
                    <a:pt x="292029" y="99483"/>
                  </a:cubicBezTo>
                  <a:close/>
                  <a:moveTo>
                    <a:pt x="6410307" y="81995"/>
                  </a:moveTo>
                  <a:cubicBezTo>
                    <a:pt x="6366341" y="81995"/>
                    <a:pt x="6328638" y="100475"/>
                    <a:pt x="6297198" y="137434"/>
                  </a:cubicBezTo>
                  <a:cubicBezTo>
                    <a:pt x="6265696" y="172626"/>
                    <a:pt x="6249944" y="215367"/>
                    <a:pt x="6249944" y="265659"/>
                  </a:cubicBezTo>
                  <a:cubicBezTo>
                    <a:pt x="6249944" y="317376"/>
                    <a:pt x="6265696" y="360831"/>
                    <a:pt x="6297198" y="396023"/>
                  </a:cubicBezTo>
                  <a:cubicBezTo>
                    <a:pt x="6329071" y="431618"/>
                    <a:pt x="6366774" y="449415"/>
                    <a:pt x="6410307" y="449415"/>
                  </a:cubicBezTo>
                  <a:cubicBezTo>
                    <a:pt x="6451792" y="449415"/>
                    <a:pt x="6488178" y="431943"/>
                    <a:pt x="6519463" y="397000"/>
                  </a:cubicBezTo>
                  <a:cubicBezTo>
                    <a:pt x="6549694" y="361126"/>
                    <a:pt x="6564809" y="317345"/>
                    <a:pt x="6564809" y="265659"/>
                  </a:cubicBezTo>
                  <a:cubicBezTo>
                    <a:pt x="6564809" y="215398"/>
                    <a:pt x="6549942" y="172610"/>
                    <a:pt x="6520207" y="137294"/>
                  </a:cubicBezTo>
                  <a:cubicBezTo>
                    <a:pt x="6488860" y="100428"/>
                    <a:pt x="6452226" y="81995"/>
                    <a:pt x="6410307" y="81995"/>
                  </a:cubicBezTo>
                  <a:close/>
                  <a:moveTo>
                    <a:pt x="7343924" y="14558"/>
                  </a:moveTo>
                  <a:lnTo>
                    <a:pt x="7808314" y="14558"/>
                  </a:lnTo>
                  <a:lnTo>
                    <a:pt x="7808314" y="99483"/>
                  </a:lnTo>
                  <a:lnTo>
                    <a:pt x="7618605" y="99483"/>
                  </a:lnTo>
                  <a:lnTo>
                    <a:pt x="7618605" y="519736"/>
                  </a:lnTo>
                  <a:lnTo>
                    <a:pt x="7533634" y="519736"/>
                  </a:lnTo>
                  <a:lnTo>
                    <a:pt x="7533634" y="99483"/>
                  </a:lnTo>
                  <a:lnTo>
                    <a:pt x="7343924" y="99483"/>
                  </a:lnTo>
                  <a:close/>
                  <a:moveTo>
                    <a:pt x="6800850" y="14558"/>
                  </a:moveTo>
                  <a:lnTo>
                    <a:pt x="7066602" y="14558"/>
                  </a:lnTo>
                  <a:cubicBezTo>
                    <a:pt x="7109576" y="14558"/>
                    <a:pt x="7145155" y="23627"/>
                    <a:pt x="7173339" y="41765"/>
                  </a:cubicBezTo>
                  <a:cubicBezTo>
                    <a:pt x="7217088" y="68864"/>
                    <a:pt x="7238963" y="110428"/>
                    <a:pt x="7238963" y="166455"/>
                  </a:cubicBezTo>
                  <a:cubicBezTo>
                    <a:pt x="7238963" y="234761"/>
                    <a:pt x="7208810" y="280262"/>
                    <a:pt x="7148504" y="302959"/>
                  </a:cubicBezTo>
                  <a:lnTo>
                    <a:pt x="7244776" y="519736"/>
                  </a:lnTo>
                  <a:lnTo>
                    <a:pt x="7154084" y="519736"/>
                  </a:lnTo>
                  <a:lnTo>
                    <a:pt x="7063625" y="318400"/>
                  </a:lnTo>
                  <a:lnTo>
                    <a:pt x="6885822" y="318400"/>
                  </a:lnTo>
                  <a:lnTo>
                    <a:pt x="6885822" y="519736"/>
                  </a:lnTo>
                  <a:lnTo>
                    <a:pt x="6800850" y="519736"/>
                  </a:lnTo>
                  <a:close/>
                  <a:moveTo>
                    <a:pt x="5648326" y="14558"/>
                  </a:moveTo>
                  <a:lnTo>
                    <a:pt x="5884869" y="14558"/>
                  </a:lnTo>
                  <a:cubicBezTo>
                    <a:pt x="5923937" y="14558"/>
                    <a:pt x="5960214" y="25038"/>
                    <a:pt x="5993700" y="45998"/>
                  </a:cubicBezTo>
                  <a:cubicBezTo>
                    <a:pt x="6038007" y="76197"/>
                    <a:pt x="6060161" y="119264"/>
                    <a:pt x="6060161" y="175199"/>
                  </a:cubicBezTo>
                  <a:cubicBezTo>
                    <a:pt x="6060161" y="232839"/>
                    <a:pt x="6037325" y="277224"/>
                    <a:pt x="5991653" y="308354"/>
                  </a:cubicBezTo>
                  <a:cubicBezTo>
                    <a:pt x="5959190" y="328663"/>
                    <a:pt x="5923596" y="338817"/>
                    <a:pt x="5884869" y="338817"/>
                  </a:cubicBezTo>
                  <a:lnTo>
                    <a:pt x="5733297" y="338817"/>
                  </a:lnTo>
                  <a:lnTo>
                    <a:pt x="5733297" y="519736"/>
                  </a:lnTo>
                  <a:lnTo>
                    <a:pt x="5648326" y="519736"/>
                  </a:lnTo>
                  <a:close/>
                  <a:moveTo>
                    <a:pt x="5096657" y="14558"/>
                  </a:moveTo>
                  <a:lnTo>
                    <a:pt x="5493889" y="14558"/>
                  </a:lnTo>
                  <a:lnTo>
                    <a:pt x="5493889" y="99483"/>
                  </a:lnTo>
                  <a:lnTo>
                    <a:pt x="5181629" y="99483"/>
                  </a:lnTo>
                  <a:lnTo>
                    <a:pt x="5181629" y="218871"/>
                  </a:lnTo>
                  <a:lnTo>
                    <a:pt x="5476401" y="218871"/>
                  </a:lnTo>
                  <a:lnTo>
                    <a:pt x="5476401" y="300866"/>
                  </a:lnTo>
                  <a:lnTo>
                    <a:pt x="5181637" y="300866"/>
                  </a:lnTo>
                  <a:lnTo>
                    <a:pt x="5183303" y="337436"/>
                  </a:lnTo>
                  <a:cubicBezTo>
                    <a:pt x="5186651" y="370859"/>
                    <a:pt x="5195023" y="394279"/>
                    <a:pt x="5208418" y="407697"/>
                  </a:cubicBezTo>
                  <a:cubicBezTo>
                    <a:pt x="5224696" y="425773"/>
                    <a:pt x="5255593" y="434811"/>
                    <a:pt x="5301110" y="434811"/>
                  </a:cubicBezTo>
                  <a:lnTo>
                    <a:pt x="5493889" y="434811"/>
                  </a:lnTo>
                  <a:lnTo>
                    <a:pt x="5493889" y="519736"/>
                  </a:lnTo>
                  <a:lnTo>
                    <a:pt x="5301110" y="519736"/>
                  </a:lnTo>
                  <a:cubicBezTo>
                    <a:pt x="5226479" y="519736"/>
                    <a:pt x="5173660" y="503195"/>
                    <a:pt x="5142654" y="470111"/>
                  </a:cubicBezTo>
                  <a:cubicBezTo>
                    <a:pt x="5111990" y="435385"/>
                    <a:pt x="5096657" y="378908"/>
                    <a:pt x="5096657" y="300680"/>
                  </a:cubicBezTo>
                  <a:close/>
                  <a:moveTo>
                    <a:pt x="4533901" y="14558"/>
                  </a:moveTo>
                  <a:lnTo>
                    <a:pt x="4799652" y="14558"/>
                  </a:lnTo>
                  <a:cubicBezTo>
                    <a:pt x="4842626" y="14558"/>
                    <a:pt x="4878205" y="23627"/>
                    <a:pt x="4906389" y="41765"/>
                  </a:cubicBezTo>
                  <a:cubicBezTo>
                    <a:pt x="4950139" y="68864"/>
                    <a:pt x="4972013" y="110428"/>
                    <a:pt x="4972013" y="166455"/>
                  </a:cubicBezTo>
                  <a:cubicBezTo>
                    <a:pt x="4972013" y="234761"/>
                    <a:pt x="4941861" y="280262"/>
                    <a:pt x="4881554" y="302959"/>
                  </a:cubicBezTo>
                  <a:lnTo>
                    <a:pt x="4977827" y="519736"/>
                  </a:lnTo>
                  <a:lnTo>
                    <a:pt x="4887135" y="519736"/>
                  </a:lnTo>
                  <a:lnTo>
                    <a:pt x="4796675" y="318400"/>
                  </a:lnTo>
                  <a:lnTo>
                    <a:pt x="4618872" y="318400"/>
                  </a:lnTo>
                  <a:lnTo>
                    <a:pt x="4618872" y="519736"/>
                  </a:lnTo>
                  <a:lnTo>
                    <a:pt x="4533901" y="519736"/>
                  </a:lnTo>
                  <a:close/>
                  <a:moveTo>
                    <a:pt x="3863764" y="14558"/>
                  </a:moveTo>
                  <a:lnTo>
                    <a:pt x="4126586" y="14558"/>
                  </a:lnTo>
                  <a:lnTo>
                    <a:pt x="4126586" y="99483"/>
                  </a:lnTo>
                  <a:lnTo>
                    <a:pt x="3863764" y="99483"/>
                  </a:lnTo>
                  <a:cubicBezTo>
                    <a:pt x="3811334" y="99483"/>
                    <a:pt x="3785118" y="116939"/>
                    <a:pt x="3785118" y="151852"/>
                  </a:cubicBezTo>
                  <a:cubicBezTo>
                    <a:pt x="3785118" y="169959"/>
                    <a:pt x="3792126" y="184268"/>
                    <a:pt x="3806140" y="194779"/>
                  </a:cubicBezTo>
                  <a:cubicBezTo>
                    <a:pt x="3821488" y="205011"/>
                    <a:pt x="3843611" y="210127"/>
                    <a:pt x="3872508" y="210127"/>
                  </a:cubicBezTo>
                  <a:lnTo>
                    <a:pt x="3977571" y="210127"/>
                  </a:lnTo>
                  <a:cubicBezTo>
                    <a:pt x="4020669" y="210127"/>
                    <a:pt x="4057365" y="220220"/>
                    <a:pt x="4087658" y="240404"/>
                  </a:cubicBezTo>
                  <a:cubicBezTo>
                    <a:pt x="4127221" y="267503"/>
                    <a:pt x="4147003" y="306090"/>
                    <a:pt x="4147003" y="356165"/>
                  </a:cubicBezTo>
                  <a:cubicBezTo>
                    <a:pt x="4147003" y="465212"/>
                    <a:pt x="4087611" y="519736"/>
                    <a:pt x="3968828" y="519736"/>
                  </a:cubicBezTo>
                  <a:lnTo>
                    <a:pt x="3708890" y="519736"/>
                  </a:lnTo>
                  <a:lnTo>
                    <a:pt x="3708890" y="434811"/>
                  </a:lnTo>
                  <a:lnTo>
                    <a:pt x="3968828" y="434811"/>
                  </a:lnTo>
                  <a:cubicBezTo>
                    <a:pt x="3999740" y="434811"/>
                    <a:pt x="4021910" y="430625"/>
                    <a:pt x="4035335" y="422254"/>
                  </a:cubicBezTo>
                  <a:cubicBezTo>
                    <a:pt x="4051179" y="409882"/>
                    <a:pt x="4059101" y="387853"/>
                    <a:pt x="4059101" y="356165"/>
                  </a:cubicBezTo>
                  <a:cubicBezTo>
                    <a:pt x="4059101" y="315423"/>
                    <a:pt x="4031925" y="295052"/>
                    <a:pt x="3977571" y="295052"/>
                  </a:cubicBezTo>
                  <a:lnTo>
                    <a:pt x="3872508" y="295052"/>
                  </a:lnTo>
                  <a:cubicBezTo>
                    <a:pt x="3825813" y="295052"/>
                    <a:pt x="3786901" y="284340"/>
                    <a:pt x="3755771" y="262915"/>
                  </a:cubicBezTo>
                  <a:cubicBezTo>
                    <a:pt x="3716734" y="236901"/>
                    <a:pt x="3697217" y="199880"/>
                    <a:pt x="3697217" y="151852"/>
                  </a:cubicBezTo>
                  <a:cubicBezTo>
                    <a:pt x="3697217" y="101591"/>
                    <a:pt x="3718161" y="63888"/>
                    <a:pt x="3760050" y="38742"/>
                  </a:cubicBezTo>
                  <a:cubicBezTo>
                    <a:pt x="3788265" y="22619"/>
                    <a:pt x="3822837" y="14558"/>
                    <a:pt x="3863764" y="14558"/>
                  </a:cubicBezTo>
                  <a:close/>
                  <a:moveTo>
                    <a:pt x="3292265" y="14558"/>
                  </a:moveTo>
                  <a:lnTo>
                    <a:pt x="3555086" y="14558"/>
                  </a:lnTo>
                  <a:lnTo>
                    <a:pt x="3555086" y="99483"/>
                  </a:lnTo>
                  <a:lnTo>
                    <a:pt x="3292265" y="99483"/>
                  </a:lnTo>
                  <a:cubicBezTo>
                    <a:pt x="3239833" y="99483"/>
                    <a:pt x="3213618" y="116939"/>
                    <a:pt x="3213618" y="151852"/>
                  </a:cubicBezTo>
                  <a:cubicBezTo>
                    <a:pt x="3213618" y="169959"/>
                    <a:pt x="3220625" y="184268"/>
                    <a:pt x="3234640" y="194779"/>
                  </a:cubicBezTo>
                  <a:cubicBezTo>
                    <a:pt x="3249988" y="205011"/>
                    <a:pt x="3272110" y="210127"/>
                    <a:pt x="3301008" y="210127"/>
                  </a:cubicBezTo>
                  <a:lnTo>
                    <a:pt x="3406071" y="210127"/>
                  </a:lnTo>
                  <a:cubicBezTo>
                    <a:pt x="3449169" y="210127"/>
                    <a:pt x="3485865" y="220220"/>
                    <a:pt x="3516158" y="240404"/>
                  </a:cubicBezTo>
                  <a:cubicBezTo>
                    <a:pt x="3555721" y="267503"/>
                    <a:pt x="3575503" y="306090"/>
                    <a:pt x="3575503" y="356165"/>
                  </a:cubicBezTo>
                  <a:cubicBezTo>
                    <a:pt x="3575503" y="465212"/>
                    <a:pt x="3516112" y="519736"/>
                    <a:pt x="3397328" y="519736"/>
                  </a:cubicBezTo>
                  <a:lnTo>
                    <a:pt x="3137390" y="519736"/>
                  </a:lnTo>
                  <a:lnTo>
                    <a:pt x="3137390" y="434811"/>
                  </a:lnTo>
                  <a:lnTo>
                    <a:pt x="3397328" y="434811"/>
                  </a:lnTo>
                  <a:cubicBezTo>
                    <a:pt x="3428241" y="434811"/>
                    <a:pt x="3450410" y="430625"/>
                    <a:pt x="3463836" y="422254"/>
                  </a:cubicBezTo>
                  <a:cubicBezTo>
                    <a:pt x="3479679" y="409882"/>
                    <a:pt x="3487601" y="387853"/>
                    <a:pt x="3487601" y="356165"/>
                  </a:cubicBezTo>
                  <a:cubicBezTo>
                    <a:pt x="3487601" y="315423"/>
                    <a:pt x="3460424" y="295052"/>
                    <a:pt x="3406071" y="295052"/>
                  </a:cubicBezTo>
                  <a:lnTo>
                    <a:pt x="3301008" y="295052"/>
                  </a:lnTo>
                  <a:cubicBezTo>
                    <a:pt x="3254313" y="295052"/>
                    <a:pt x="3215401" y="284340"/>
                    <a:pt x="3184271" y="262915"/>
                  </a:cubicBezTo>
                  <a:cubicBezTo>
                    <a:pt x="3145235" y="236901"/>
                    <a:pt x="3125716" y="199880"/>
                    <a:pt x="3125716" y="151852"/>
                  </a:cubicBezTo>
                  <a:cubicBezTo>
                    <a:pt x="3125716" y="101591"/>
                    <a:pt x="3146661" y="63888"/>
                    <a:pt x="3188550" y="38742"/>
                  </a:cubicBezTo>
                  <a:cubicBezTo>
                    <a:pt x="3216765" y="22619"/>
                    <a:pt x="3251337" y="14558"/>
                    <a:pt x="3292265" y="14558"/>
                  </a:cubicBezTo>
                  <a:close/>
                  <a:moveTo>
                    <a:pt x="2601107" y="14558"/>
                  </a:moveTo>
                  <a:lnTo>
                    <a:pt x="2998338" y="14558"/>
                  </a:lnTo>
                  <a:lnTo>
                    <a:pt x="2998338" y="99483"/>
                  </a:lnTo>
                  <a:lnTo>
                    <a:pt x="2686078" y="99483"/>
                  </a:lnTo>
                  <a:lnTo>
                    <a:pt x="2686078" y="218871"/>
                  </a:lnTo>
                  <a:lnTo>
                    <a:pt x="2980851" y="218871"/>
                  </a:lnTo>
                  <a:lnTo>
                    <a:pt x="2980851" y="300866"/>
                  </a:lnTo>
                  <a:lnTo>
                    <a:pt x="2686087" y="300866"/>
                  </a:lnTo>
                  <a:lnTo>
                    <a:pt x="2687752" y="337436"/>
                  </a:lnTo>
                  <a:cubicBezTo>
                    <a:pt x="2691101" y="370859"/>
                    <a:pt x="2699473" y="394279"/>
                    <a:pt x="2712867" y="407697"/>
                  </a:cubicBezTo>
                  <a:cubicBezTo>
                    <a:pt x="2729145" y="425773"/>
                    <a:pt x="2760043" y="434811"/>
                    <a:pt x="2805559" y="434811"/>
                  </a:cubicBezTo>
                  <a:lnTo>
                    <a:pt x="2998338" y="434811"/>
                  </a:lnTo>
                  <a:lnTo>
                    <a:pt x="2998338" y="519736"/>
                  </a:lnTo>
                  <a:lnTo>
                    <a:pt x="2805559" y="519736"/>
                  </a:lnTo>
                  <a:cubicBezTo>
                    <a:pt x="2730928" y="519736"/>
                    <a:pt x="2678110" y="503195"/>
                    <a:pt x="2647104" y="470111"/>
                  </a:cubicBezTo>
                  <a:cubicBezTo>
                    <a:pt x="2616439" y="435385"/>
                    <a:pt x="2601107" y="378908"/>
                    <a:pt x="2601107" y="300680"/>
                  </a:cubicBezTo>
                  <a:close/>
                  <a:moveTo>
                    <a:pt x="2019300" y="14558"/>
                  </a:moveTo>
                  <a:lnTo>
                    <a:pt x="2112458" y="14558"/>
                  </a:lnTo>
                  <a:lnTo>
                    <a:pt x="2360768" y="385140"/>
                  </a:lnTo>
                  <a:lnTo>
                    <a:pt x="2360768" y="14558"/>
                  </a:lnTo>
                  <a:lnTo>
                    <a:pt x="2445739" y="14558"/>
                  </a:lnTo>
                  <a:lnTo>
                    <a:pt x="2445739" y="519736"/>
                  </a:lnTo>
                  <a:lnTo>
                    <a:pt x="2364907" y="519736"/>
                  </a:lnTo>
                  <a:lnTo>
                    <a:pt x="2107202" y="125760"/>
                  </a:lnTo>
                  <a:lnTo>
                    <a:pt x="2107202" y="519736"/>
                  </a:lnTo>
                  <a:lnTo>
                    <a:pt x="2019300" y="519736"/>
                  </a:lnTo>
                  <a:close/>
                  <a:moveTo>
                    <a:pt x="1771651" y="14558"/>
                  </a:moveTo>
                  <a:lnTo>
                    <a:pt x="1859552" y="14558"/>
                  </a:lnTo>
                  <a:lnTo>
                    <a:pt x="1859552" y="519736"/>
                  </a:lnTo>
                  <a:lnTo>
                    <a:pt x="1771651" y="519736"/>
                  </a:lnTo>
                  <a:close/>
                  <a:moveTo>
                    <a:pt x="1349165" y="14558"/>
                  </a:moveTo>
                  <a:lnTo>
                    <a:pt x="1611986" y="14558"/>
                  </a:lnTo>
                  <a:lnTo>
                    <a:pt x="1611986" y="99483"/>
                  </a:lnTo>
                  <a:lnTo>
                    <a:pt x="1349165" y="99483"/>
                  </a:lnTo>
                  <a:cubicBezTo>
                    <a:pt x="1296734" y="99483"/>
                    <a:pt x="1270518" y="116939"/>
                    <a:pt x="1270518" y="151852"/>
                  </a:cubicBezTo>
                  <a:cubicBezTo>
                    <a:pt x="1270518" y="169959"/>
                    <a:pt x="1277526" y="184268"/>
                    <a:pt x="1291540" y="194779"/>
                  </a:cubicBezTo>
                  <a:cubicBezTo>
                    <a:pt x="1306888" y="205011"/>
                    <a:pt x="1329011" y="210127"/>
                    <a:pt x="1357908" y="210127"/>
                  </a:cubicBezTo>
                  <a:lnTo>
                    <a:pt x="1462972" y="210127"/>
                  </a:lnTo>
                  <a:cubicBezTo>
                    <a:pt x="1506070" y="210127"/>
                    <a:pt x="1542765" y="220220"/>
                    <a:pt x="1573058" y="240404"/>
                  </a:cubicBezTo>
                  <a:cubicBezTo>
                    <a:pt x="1612621" y="267503"/>
                    <a:pt x="1632403" y="306090"/>
                    <a:pt x="1632403" y="356165"/>
                  </a:cubicBezTo>
                  <a:cubicBezTo>
                    <a:pt x="1632403" y="465212"/>
                    <a:pt x="1573011" y="519736"/>
                    <a:pt x="1454228" y="519736"/>
                  </a:cubicBezTo>
                  <a:lnTo>
                    <a:pt x="1194290" y="519736"/>
                  </a:lnTo>
                  <a:lnTo>
                    <a:pt x="1194290" y="434811"/>
                  </a:lnTo>
                  <a:lnTo>
                    <a:pt x="1454228" y="434811"/>
                  </a:lnTo>
                  <a:cubicBezTo>
                    <a:pt x="1485141" y="434811"/>
                    <a:pt x="1507310" y="430625"/>
                    <a:pt x="1520735" y="422254"/>
                  </a:cubicBezTo>
                  <a:cubicBezTo>
                    <a:pt x="1536580" y="409882"/>
                    <a:pt x="1544502" y="387853"/>
                    <a:pt x="1544502" y="356165"/>
                  </a:cubicBezTo>
                  <a:cubicBezTo>
                    <a:pt x="1544502" y="315423"/>
                    <a:pt x="1517325" y="295052"/>
                    <a:pt x="1462972" y="295052"/>
                  </a:cubicBezTo>
                  <a:lnTo>
                    <a:pt x="1357908" y="295052"/>
                  </a:lnTo>
                  <a:cubicBezTo>
                    <a:pt x="1311214" y="295052"/>
                    <a:pt x="1272301" y="284340"/>
                    <a:pt x="1241171" y="262915"/>
                  </a:cubicBezTo>
                  <a:cubicBezTo>
                    <a:pt x="1202135" y="236901"/>
                    <a:pt x="1182617" y="199880"/>
                    <a:pt x="1182617" y="151852"/>
                  </a:cubicBezTo>
                  <a:cubicBezTo>
                    <a:pt x="1182617" y="101591"/>
                    <a:pt x="1203561" y="63888"/>
                    <a:pt x="1245450" y="38742"/>
                  </a:cubicBezTo>
                  <a:cubicBezTo>
                    <a:pt x="1273665" y="22619"/>
                    <a:pt x="1308237" y="14558"/>
                    <a:pt x="1349165" y="14558"/>
                  </a:cubicBezTo>
                  <a:close/>
                  <a:moveTo>
                    <a:pt x="600857" y="14558"/>
                  </a:moveTo>
                  <a:lnTo>
                    <a:pt x="685828" y="14558"/>
                  </a:lnTo>
                  <a:lnTo>
                    <a:pt x="685828" y="303610"/>
                  </a:lnTo>
                  <a:cubicBezTo>
                    <a:pt x="685828" y="402767"/>
                    <a:pt x="730523" y="452345"/>
                    <a:pt x="819913" y="452345"/>
                  </a:cubicBezTo>
                  <a:cubicBezTo>
                    <a:pt x="909272" y="452345"/>
                    <a:pt x="953952" y="402767"/>
                    <a:pt x="953952" y="303610"/>
                  </a:cubicBezTo>
                  <a:lnTo>
                    <a:pt x="953952" y="14558"/>
                  </a:lnTo>
                  <a:lnTo>
                    <a:pt x="1038970" y="14558"/>
                  </a:lnTo>
                  <a:lnTo>
                    <a:pt x="1038970" y="303610"/>
                  </a:lnTo>
                  <a:cubicBezTo>
                    <a:pt x="1038970" y="394271"/>
                    <a:pt x="1010909" y="459321"/>
                    <a:pt x="954789" y="498761"/>
                  </a:cubicBezTo>
                  <a:cubicBezTo>
                    <a:pt x="919256" y="522480"/>
                    <a:pt x="874297" y="534340"/>
                    <a:pt x="819913" y="534340"/>
                  </a:cubicBezTo>
                  <a:cubicBezTo>
                    <a:pt x="765405" y="534340"/>
                    <a:pt x="720323" y="522449"/>
                    <a:pt x="684666" y="498668"/>
                  </a:cubicBezTo>
                  <a:cubicBezTo>
                    <a:pt x="628793" y="459352"/>
                    <a:pt x="600857" y="394333"/>
                    <a:pt x="600857" y="303610"/>
                  </a:cubicBezTo>
                  <a:close/>
                  <a:moveTo>
                    <a:pt x="0" y="14558"/>
                  </a:moveTo>
                  <a:lnTo>
                    <a:pt x="292029" y="14558"/>
                  </a:lnTo>
                  <a:cubicBezTo>
                    <a:pt x="333329" y="14558"/>
                    <a:pt x="367838" y="24464"/>
                    <a:pt x="395558" y="44277"/>
                  </a:cubicBezTo>
                  <a:cubicBezTo>
                    <a:pt x="427804" y="70074"/>
                    <a:pt x="443927" y="104955"/>
                    <a:pt x="443927" y="148922"/>
                  </a:cubicBezTo>
                  <a:cubicBezTo>
                    <a:pt x="443927" y="192330"/>
                    <a:pt x="430315" y="225615"/>
                    <a:pt x="403092" y="248776"/>
                  </a:cubicBezTo>
                  <a:cubicBezTo>
                    <a:pt x="440051" y="274294"/>
                    <a:pt x="458531" y="312028"/>
                    <a:pt x="458531" y="361978"/>
                  </a:cubicBezTo>
                  <a:cubicBezTo>
                    <a:pt x="458531" y="417603"/>
                    <a:pt x="437633" y="460050"/>
                    <a:pt x="395837" y="489319"/>
                  </a:cubicBezTo>
                  <a:cubicBezTo>
                    <a:pt x="363374" y="509597"/>
                    <a:pt x="324880" y="519736"/>
                    <a:pt x="280356" y="519736"/>
                  </a:cubicBezTo>
                  <a:lnTo>
                    <a:pt x="0" y="519736"/>
                  </a:lnTo>
                  <a:close/>
                  <a:moveTo>
                    <a:pt x="6407376" y="0"/>
                  </a:moveTo>
                  <a:cubicBezTo>
                    <a:pt x="6476706" y="0"/>
                    <a:pt x="6533586" y="24293"/>
                    <a:pt x="6578018" y="72880"/>
                  </a:cubicBezTo>
                  <a:cubicBezTo>
                    <a:pt x="6627813" y="128504"/>
                    <a:pt x="6652710" y="192764"/>
                    <a:pt x="6652710" y="265659"/>
                  </a:cubicBezTo>
                  <a:cubicBezTo>
                    <a:pt x="6652710" y="340042"/>
                    <a:pt x="6627488" y="404317"/>
                    <a:pt x="6577041" y="458484"/>
                  </a:cubicBezTo>
                  <a:cubicBezTo>
                    <a:pt x="6532733" y="509055"/>
                    <a:pt x="6476178" y="534340"/>
                    <a:pt x="6407376" y="534340"/>
                  </a:cubicBezTo>
                  <a:cubicBezTo>
                    <a:pt x="6340404" y="534340"/>
                    <a:pt x="6283772" y="509055"/>
                    <a:pt x="6237480" y="458484"/>
                  </a:cubicBezTo>
                  <a:cubicBezTo>
                    <a:pt x="6189142" y="404255"/>
                    <a:pt x="6164973" y="339980"/>
                    <a:pt x="6164973" y="265659"/>
                  </a:cubicBezTo>
                  <a:cubicBezTo>
                    <a:pt x="6164973" y="192764"/>
                    <a:pt x="6188817" y="128504"/>
                    <a:pt x="6236504" y="72880"/>
                  </a:cubicBezTo>
                  <a:cubicBezTo>
                    <a:pt x="6282950" y="24293"/>
                    <a:pt x="6339908" y="0"/>
                    <a:pt x="6407376" y="0"/>
                  </a:cubicBezTo>
                  <a:close/>
                </a:path>
              </a:pathLst>
            </a:custGeom>
            <a:blipFill rotWithShape="1">
              <a:blip r:embed="rId1"/>
              <a:stretch>
                <a:fillRect l="1000" t="-1000" b="-21000"/>
              </a:stretch>
            </a:blipFill>
            <a:ln>
              <a:noFill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45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逐浪细阁体" panose="03000509000000000000" pitchFamily="65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158152" y="2730180"/>
              <a:ext cx="8087359" cy="1352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逐浪细阁体" panose="03000509000000000000" pitchFamily="65" charset="-122"/>
                </a:rPr>
                <a:t>小打听商业计划</a:t>
              </a:r>
              <a:endParaRPr lang="zh-CN" altLang="en-US" sz="6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逐浪细阁体" panose="03000509000000000000" pitchFamily="65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748280" y="3932484"/>
              <a:ext cx="6695440" cy="367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zh-CN" altLang="en-US" sz="12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付费打听工具</a:t>
              </a:r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2" name="同侧圆角矩形 31"/>
            <p:cNvSpPr/>
            <p:nvPr/>
          </p:nvSpPr>
          <p:spPr>
            <a:xfrm>
              <a:off x="4925059" y="4967443"/>
              <a:ext cx="2362200" cy="406400"/>
            </a:xfrm>
            <a:prstGeom prst="round2SameRect">
              <a:avLst/>
            </a:prstGeom>
            <a:solidFill>
              <a:srgbClr val="DD243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逐浪细阁体" panose="03000509000000000000" pitchFamily="65" charset="-122"/>
                </a:rPr>
                <a:t>纽扣互动</a:t>
              </a:r>
              <a:endParaRPr 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逐浪细阁体" panose="03000509000000000000" pitchFamily="65" charset="-122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5354320" y="2792211"/>
              <a:ext cx="1483360" cy="5996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  <a:sym typeface="逐浪细阁体" panose="03000509000000000000" pitchFamily="65" charset="-122"/>
              </a:endParaRPr>
            </a:p>
          </p:txBody>
        </p:sp>
      </p:grpSp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图片 17" descr="83025aafa40f4bfbd058164a094f78f0f7361827"/>
          <p:cNvPicPr>
            <a:picLocks noChangeAspect="1"/>
          </p:cNvPicPr>
          <p:nvPr/>
        </p:nvPicPr>
        <p:blipFill>
          <a:blip r:embed="rId1"/>
          <a:srcRect l="711" t="-1497" r="-711" b="8033"/>
          <a:stretch>
            <a:fillRect/>
          </a:stretch>
        </p:blipFill>
        <p:spPr>
          <a:xfrm>
            <a:off x="3175" y="-134620"/>
            <a:ext cx="9229725" cy="526859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510699" y="756920"/>
            <a:ext cx="8122920" cy="3905049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  <a:sym typeface="逐浪细阁体" panose="03000509000000000000" pitchFamily="65" charset="-122"/>
            </a:endParaRPr>
          </a:p>
        </p:txBody>
      </p:sp>
      <p:sp>
        <p:nvSpPr>
          <p:cNvPr id="69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市场定位</a:t>
            </a:r>
            <a:endParaRPr lang="zh-CN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38325" y="1462405"/>
            <a:ext cx="1871980" cy="438150"/>
          </a:xfrm>
          <a:prstGeom prst="rect">
            <a:avLst/>
          </a:prstGeom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38325" y="1900555"/>
            <a:ext cx="1871980" cy="949325"/>
          </a:xfrm>
          <a:prstGeom prst="rect">
            <a:avLst/>
          </a:prstGeom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10305" y="1462405"/>
            <a:ext cx="1872615" cy="438150"/>
          </a:xfrm>
          <a:prstGeom prst="rect">
            <a:avLst/>
          </a:prstGeom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10940" y="1900555"/>
            <a:ext cx="1871980" cy="949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mpd="sng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None/>
            </a:pP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知乎、分答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10940" y="2849245"/>
            <a:ext cx="1871980" cy="875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mpd="sng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知乎、上学吧、值呼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37690" y="2849245"/>
            <a:ext cx="1872615" cy="8750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mpd="sng">
            <a:solidFill>
              <a:srgbClr val="FFF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buNone/>
            </a:pP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百度知道、</a:t>
            </a:r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360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问答、搜狗问问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buNone/>
            </a:pP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新浪爱问、天涯论谈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476250" y="3856355"/>
            <a:ext cx="675830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1623060" y="987425"/>
            <a:ext cx="0" cy="3888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18515" y="987425"/>
            <a:ext cx="6400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熟悉度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45580" y="3919855"/>
            <a:ext cx="792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专业程度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31110" y="3919855"/>
            <a:ext cx="487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26890" y="3919855"/>
            <a:ext cx="487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4715" y="1719580"/>
            <a:ext cx="487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熟人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8515" y="2433955"/>
            <a:ext cx="6400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圈内人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18515" y="3298825"/>
            <a:ext cx="6400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陌生人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132965" y="190055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市场空白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5922010" y="1462405"/>
            <a:ext cx="2498725" cy="850900"/>
          </a:xfrm>
          <a:prstGeom prst="rect">
            <a:avLst/>
          </a:prstGeom>
          <a:noFill/>
        </p:spPr>
        <p:txBody>
          <a:bodyPr wrap="square" lIns="51428" tIns="25714" rIns="51428" bIns="25714" rtlCol="0">
            <a:spAutoFit/>
          </a:bodyPr>
          <a:p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市场巨大</a:t>
            </a:r>
            <a:endParaRPr lang="zh-CN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知乎每天新增提问</a:t>
            </a:r>
            <a:r>
              <a:rPr lang="zh-CN" altLang="en-US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2万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多个（知乎日志推算）；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百度知道每</a:t>
            </a:r>
            <a:r>
              <a:rPr lang="zh-CN" altLang="en-US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1秒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产生</a:t>
            </a:r>
            <a:r>
              <a:rPr lang="zh-CN" altLang="en-US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5个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问题，一天</a:t>
            </a:r>
            <a:r>
              <a:rPr lang="zh-CN" altLang="en-US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432000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个问题。（百度知道官网推算）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25"/>
          <p:cNvSpPr txBox="1"/>
          <p:nvPr/>
        </p:nvSpPr>
        <p:spPr>
          <a:xfrm>
            <a:off x="5986145" y="2599690"/>
            <a:ext cx="2290445" cy="912495"/>
          </a:xfrm>
          <a:prstGeom prst="rect">
            <a:avLst/>
          </a:prstGeom>
          <a:noFill/>
        </p:spPr>
        <p:txBody>
          <a:bodyPr wrap="square" lIns="51428" tIns="25714" rIns="51428" bIns="25714" rtlCol="0">
            <a:spAutoFit/>
          </a:bodyPr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急需</a:t>
            </a:r>
            <a:r>
              <a:rPr lang="zh-CN" altLang="en-GB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一款</a:t>
            </a:r>
            <a:r>
              <a:rPr lang="zh-CN" altLang="en-GB" sz="1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en-GB" altLang="zh-CN" sz="11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即刻帮你找到对的</a:t>
            </a:r>
            <a:r>
              <a:rPr 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挑选对的</a:t>
            </a:r>
            <a:r>
              <a:rPr 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</a:t>
            </a:r>
            <a:endParaRPr 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7" grpId="0"/>
      <p:bldP spid="8" grpId="0"/>
      <p:bldP spid="14" grpId="0"/>
      <p:bldP spid="15" grpId="0"/>
      <p:bldP spid="16" grpId="0"/>
      <p:bldP spid="12" grpId="0"/>
      <p:bldP spid="13" grpId="0"/>
      <p:bldP spid="11" grpId="0"/>
      <p:bldP spid="2" grpId="0" animBg="1"/>
      <p:bldP spid="4" grpId="0" animBg="1"/>
      <p:bldP spid="3" grpId="0" animBg="1"/>
      <p:bldP spid="5" grpId="0" animBg="1"/>
      <p:bldP spid="6" grpId="0" animBg="1"/>
      <p:bldP spid="7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 txBox="1"/>
          <p:nvPr/>
        </p:nvSpPr>
        <p:spPr>
          <a:xfrm>
            <a:off x="611505" y="175895"/>
            <a:ext cx="353949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空白原因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原工具无法满足需求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002964" y="3167321"/>
            <a:ext cx="32511" cy="19761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20000"/>
              </a:lnSpc>
            </a:pPr>
            <a:endParaRPr lang="en-US" sz="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870932" y="2480152"/>
            <a:ext cx="32511" cy="26633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20000"/>
              </a:lnSpc>
            </a:pPr>
            <a:endParaRPr lang="en-US" sz="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419865" y="3551259"/>
            <a:ext cx="32511" cy="1592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20000"/>
              </a:lnSpc>
            </a:pPr>
            <a:endParaRPr 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170052" y="3551259"/>
            <a:ext cx="32511" cy="15922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20000"/>
              </a:lnSpc>
            </a:pPr>
            <a:endParaRPr 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048698" y="3895242"/>
            <a:ext cx="32511" cy="12482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20000"/>
              </a:lnSpc>
            </a:pPr>
            <a:endParaRPr 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Group 72"/>
          <p:cNvGrpSpPr/>
          <p:nvPr/>
        </p:nvGrpSpPr>
        <p:grpSpPr>
          <a:xfrm>
            <a:off x="2813661" y="1342566"/>
            <a:ext cx="1511474" cy="731910"/>
            <a:chOff x="5603652" y="1597084"/>
            <a:chExt cx="1947726" cy="842791"/>
          </a:xfrm>
        </p:grpSpPr>
        <p:sp>
          <p:nvSpPr>
            <p:cNvPr id="94" name="Text Placeholder 3"/>
            <p:cNvSpPr txBox="1"/>
            <p:nvPr/>
          </p:nvSpPr>
          <p:spPr>
            <a:xfrm>
              <a:off x="5931891" y="1597084"/>
              <a:ext cx="1619487" cy="272005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79375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8" name="Text Placeholder 3"/>
            <p:cNvSpPr txBox="1"/>
            <p:nvPr/>
          </p:nvSpPr>
          <p:spPr>
            <a:xfrm>
              <a:off x="5603652" y="1731069"/>
              <a:ext cx="1947726" cy="70880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建议与标题相关并符合整体语言风格此处添加详细文本描述，建议与标题相关并符合整体语言风格</a:t>
              </a:r>
              <a:endPara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2273360" y="1578896"/>
            <a:ext cx="1511474" cy="844800"/>
            <a:chOff x="5603652" y="1615617"/>
            <a:chExt cx="1947726" cy="972783"/>
          </a:xfrm>
        </p:grpSpPr>
        <p:sp>
          <p:nvSpPr>
            <p:cNvPr id="100" name="Text Placeholder 3"/>
            <p:cNvSpPr txBox="1"/>
            <p:nvPr/>
          </p:nvSpPr>
          <p:spPr>
            <a:xfrm>
              <a:off x="6176671" y="1615617"/>
              <a:ext cx="1374707" cy="296867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79375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大量推广内容</a:t>
              </a:r>
              <a:endParaRPr 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Text Placeholder 3"/>
            <p:cNvSpPr txBox="1"/>
            <p:nvPr/>
          </p:nvSpPr>
          <p:spPr>
            <a:xfrm>
              <a:off x="5603652" y="2015140"/>
              <a:ext cx="1947726" cy="57326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9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原有工具已经成了推广工具，众多商户在问答中以自问自答形式</a:t>
              </a:r>
              <a:r>
                <a:rPr lang="zh-CN" altLang="en-US" sz="9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曝光自身品牌。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6" name="Group 72"/>
          <p:cNvGrpSpPr/>
          <p:nvPr/>
        </p:nvGrpSpPr>
        <p:grpSpPr>
          <a:xfrm>
            <a:off x="874092" y="3497681"/>
            <a:ext cx="1939840" cy="906145"/>
            <a:chOff x="4929501" y="1641773"/>
            <a:chExt cx="2499730" cy="1043419"/>
          </a:xfrm>
        </p:grpSpPr>
        <p:sp>
          <p:nvSpPr>
            <p:cNvPr id="103" name="Text Placeholder 3"/>
            <p:cNvSpPr txBox="1"/>
            <p:nvPr/>
          </p:nvSpPr>
          <p:spPr>
            <a:xfrm>
              <a:off x="4929501" y="1641773"/>
              <a:ext cx="1374707" cy="2968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14400">
                <a:lnSpc>
                  <a:spcPct val="120000"/>
                </a:lnSpc>
                <a:spcBef>
                  <a:spcPct val="20000"/>
                </a:spcBef>
              </a:pPr>
              <a:r>
                <a:rPr lang="zh-CN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找不到对的人</a:t>
              </a:r>
              <a:endParaRPr lang="zh-CN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Text Placeholder 3"/>
            <p:cNvSpPr txBox="1"/>
            <p:nvPr/>
          </p:nvSpPr>
          <p:spPr>
            <a:xfrm>
              <a:off x="4951485" y="1984705"/>
              <a:ext cx="2477746" cy="70048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9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陌生人无法切身处地地</a:t>
              </a:r>
              <a:r>
                <a:rPr lang="zh-CN" altLang="en-US" sz="9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回复，而最能回答问题的不一定是专家。最了解你的还是身边这群人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zh-CN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Arial" panose="020B0604020202020204" pitchFamily="34" charset="0"/>
                </a:rPr>
                <a:t>.</a:t>
              </a:r>
              <a:endParaRPr lang="en-US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7" name="Rectangle 106"/>
          <p:cNvSpPr/>
          <p:nvPr/>
        </p:nvSpPr>
        <p:spPr>
          <a:xfrm>
            <a:off x="5513070" y="2042160"/>
            <a:ext cx="897890" cy="1689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8" name="Group 58"/>
          <p:cNvGrpSpPr/>
          <p:nvPr/>
        </p:nvGrpSpPr>
        <p:grpSpPr>
          <a:xfrm>
            <a:off x="4300587" y="499378"/>
            <a:ext cx="1543685" cy="921386"/>
            <a:chOff x="7174424" y="1303983"/>
            <a:chExt cx="2366619" cy="1060977"/>
          </a:xfrm>
        </p:grpSpPr>
        <p:sp>
          <p:nvSpPr>
            <p:cNvPr id="111" name="TextBox 110"/>
            <p:cNvSpPr txBox="1"/>
            <p:nvPr/>
          </p:nvSpPr>
          <p:spPr>
            <a:xfrm>
              <a:off x="7174424" y="1600121"/>
              <a:ext cx="2366619" cy="7648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9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根据平台规则，只有搜索相同问题的人才有机会回答这个问题。导致问题抛出就只能听天由命</a:t>
              </a:r>
              <a:endParaRPr lang="zh-CN" altLang="en-US" sz="9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 Light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174424" y="1303983"/>
              <a:ext cx="1362923" cy="29686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sz="14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回复速度慢</a:t>
              </a:r>
              <a:endParaRPr lang="zh-CN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16" name="Oval 115"/>
          <p:cNvSpPr>
            <a:spLocks noChangeAspect="1"/>
          </p:cNvSpPr>
          <p:nvPr/>
        </p:nvSpPr>
        <p:spPr>
          <a:xfrm>
            <a:off x="3784729" y="3371665"/>
            <a:ext cx="489007" cy="489440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0" name="Oval 119"/>
          <p:cNvSpPr>
            <a:spLocks noChangeAspect="1"/>
          </p:cNvSpPr>
          <p:nvPr/>
        </p:nvSpPr>
        <p:spPr>
          <a:xfrm>
            <a:off x="5198167" y="4159451"/>
            <a:ext cx="489007" cy="489440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2" name="Oval 121"/>
          <p:cNvSpPr>
            <a:spLocks noChangeAspect="1"/>
          </p:cNvSpPr>
          <p:nvPr/>
        </p:nvSpPr>
        <p:spPr>
          <a:xfrm>
            <a:off x="4649234" y="3669964"/>
            <a:ext cx="489007" cy="489440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3" name="Oval 122"/>
          <p:cNvSpPr>
            <a:spLocks noChangeAspect="1"/>
          </p:cNvSpPr>
          <p:nvPr/>
        </p:nvSpPr>
        <p:spPr>
          <a:xfrm>
            <a:off x="5843896" y="4159451"/>
            <a:ext cx="489007" cy="489440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05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4" name="Oval 123"/>
          <p:cNvSpPr>
            <a:spLocks noChangeAspect="1"/>
          </p:cNvSpPr>
          <p:nvPr/>
        </p:nvSpPr>
        <p:spPr>
          <a:xfrm>
            <a:off x="2942444" y="3961418"/>
            <a:ext cx="489007" cy="489440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" name="Group 138"/>
          <p:cNvGrpSpPr/>
          <p:nvPr/>
        </p:nvGrpSpPr>
        <p:grpSpPr>
          <a:xfrm>
            <a:off x="5777577" y="3365846"/>
            <a:ext cx="581944" cy="582462"/>
            <a:chOff x="5867400" y="3486150"/>
            <a:chExt cx="670145" cy="670705"/>
          </a:xfrm>
        </p:grpSpPr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5867400" y="3486150"/>
              <a:ext cx="670145" cy="670705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Freeform 62"/>
            <p:cNvSpPr>
              <a:spLocks noEditPoints="1"/>
            </p:cNvSpPr>
            <p:nvPr/>
          </p:nvSpPr>
          <p:spPr bwMode="auto">
            <a:xfrm>
              <a:off x="6020570" y="3638144"/>
              <a:ext cx="363804" cy="366716"/>
            </a:xfrm>
            <a:custGeom>
              <a:avLst/>
              <a:gdLst/>
              <a:ahLst/>
              <a:cxnLst>
                <a:cxn ang="0">
                  <a:pos x="58" y="33"/>
                </a:cxn>
                <a:cxn ang="0">
                  <a:pos x="57" y="34"/>
                </a:cxn>
                <a:cxn ang="0">
                  <a:pos x="50" y="35"/>
                </a:cxn>
                <a:cxn ang="0">
                  <a:pos x="49" y="39"/>
                </a:cxn>
                <a:cxn ang="0">
                  <a:pos x="53" y="44"/>
                </a:cxn>
                <a:cxn ang="0">
                  <a:pos x="53" y="45"/>
                </a:cxn>
                <a:cxn ang="0">
                  <a:pos x="53" y="46"/>
                </a:cxn>
                <a:cxn ang="0">
                  <a:pos x="45" y="53"/>
                </a:cxn>
                <a:cxn ang="0">
                  <a:pos x="44" y="52"/>
                </a:cxn>
                <a:cxn ang="0">
                  <a:pos x="39" y="48"/>
                </a:cxn>
                <a:cxn ang="0">
                  <a:pos x="36" y="50"/>
                </a:cxn>
                <a:cxn ang="0">
                  <a:pos x="34" y="57"/>
                </a:cxn>
                <a:cxn ang="0">
                  <a:pos x="33" y="58"/>
                </a:cxn>
                <a:cxn ang="0">
                  <a:pos x="25" y="58"/>
                </a:cxn>
                <a:cxn ang="0">
                  <a:pos x="23" y="57"/>
                </a:cxn>
                <a:cxn ang="0">
                  <a:pos x="22" y="50"/>
                </a:cxn>
                <a:cxn ang="0">
                  <a:pos x="19" y="48"/>
                </a:cxn>
                <a:cxn ang="0">
                  <a:pos x="14" y="52"/>
                </a:cxn>
                <a:cxn ang="0">
                  <a:pos x="13" y="53"/>
                </a:cxn>
                <a:cxn ang="0">
                  <a:pos x="12" y="52"/>
                </a:cxn>
                <a:cxn ang="0">
                  <a:pos x="5" y="46"/>
                </a:cxn>
                <a:cxn ang="0">
                  <a:pos x="5" y="45"/>
                </a:cxn>
                <a:cxn ang="0">
                  <a:pos x="5" y="44"/>
                </a:cxn>
                <a:cxn ang="0">
                  <a:pos x="9" y="39"/>
                </a:cxn>
                <a:cxn ang="0">
                  <a:pos x="8" y="35"/>
                </a:cxn>
                <a:cxn ang="0">
                  <a:pos x="1" y="34"/>
                </a:cxn>
                <a:cxn ang="0">
                  <a:pos x="0" y="33"/>
                </a:cxn>
                <a:cxn ang="0">
                  <a:pos x="0" y="24"/>
                </a:cxn>
                <a:cxn ang="0">
                  <a:pos x="1" y="23"/>
                </a:cxn>
                <a:cxn ang="0">
                  <a:pos x="8" y="22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3" y="5"/>
                </a:cxn>
                <a:cxn ang="0">
                  <a:pos x="14" y="5"/>
                </a:cxn>
                <a:cxn ang="0">
                  <a:pos x="19" y="9"/>
                </a:cxn>
                <a:cxn ang="0">
                  <a:pos x="22" y="8"/>
                </a:cxn>
                <a:cxn ang="0">
                  <a:pos x="23" y="1"/>
                </a:cxn>
                <a:cxn ang="0">
                  <a:pos x="25" y="0"/>
                </a:cxn>
                <a:cxn ang="0">
                  <a:pos x="33" y="0"/>
                </a:cxn>
                <a:cxn ang="0">
                  <a:pos x="34" y="1"/>
                </a:cxn>
                <a:cxn ang="0">
                  <a:pos x="36" y="8"/>
                </a:cxn>
                <a:cxn ang="0">
                  <a:pos x="39" y="9"/>
                </a:cxn>
                <a:cxn ang="0">
                  <a:pos x="44" y="5"/>
                </a:cxn>
                <a:cxn ang="0">
                  <a:pos x="45" y="5"/>
                </a:cxn>
                <a:cxn ang="0">
                  <a:pos x="46" y="5"/>
                </a:cxn>
                <a:cxn ang="0">
                  <a:pos x="52" y="12"/>
                </a:cxn>
                <a:cxn ang="0">
                  <a:pos x="53" y="12"/>
                </a:cxn>
                <a:cxn ang="0">
                  <a:pos x="52" y="13"/>
                </a:cxn>
                <a:cxn ang="0">
                  <a:pos x="48" y="18"/>
                </a:cxn>
                <a:cxn ang="0">
                  <a:pos x="50" y="22"/>
                </a:cxn>
                <a:cxn ang="0">
                  <a:pos x="57" y="23"/>
                </a:cxn>
                <a:cxn ang="0">
                  <a:pos x="58" y="25"/>
                </a:cxn>
                <a:cxn ang="0">
                  <a:pos x="58" y="33"/>
                </a:cxn>
                <a:cxn ang="0">
                  <a:pos x="29" y="19"/>
                </a:cxn>
                <a:cxn ang="0">
                  <a:pos x="19" y="29"/>
                </a:cxn>
                <a:cxn ang="0">
                  <a:pos x="29" y="38"/>
                </a:cxn>
                <a:cxn ang="0">
                  <a:pos x="39" y="29"/>
                </a:cxn>
                <a:cxn ang="0">
                  <a:pos x="29" y="19"/>
                </a:cxn>
              </a:cxnLst>
              <a:rect l="0" t="0" r="r" b="b"/>
              <a:pathLst>
                <a:path w="58" h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11664" tIns="55832" rIns="111664" bIns="55832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131"/>
          <p:cNvGrpSpPr/>
          <p:nvPr/>
        </p:nvGrpSpPr>
        <p:grpSpPr>
          <a:xfrm>
            <a:off x="3525299" y="2171407"/>
            <a:ext cx="995029" cy="995915"/>
            <a:chOff x="3273762" y="2110755"/>
            <a:chExt cx="1145838" cy="1146795"/>
          </a:xfrm>
        </p:grpSpPr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3273762" y="2110755"/>
              <a:ext cx="1145838" cy="1146795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Freeform 83"/>
            <p:cNvSpPr>
              <a:spLocks noEditPoints="1"/>
            </p:cNvSpPr>
            <p:nvPr/>
          </p:nvSpPr>
          <p:spPr bwMode="auto">
            <a:xfrm>
              <a:off x="3699604" y="2463535"/>
              <a:ext cx="294154" cy="441234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11664" tIns="55832" rIns="111664" bIns="55832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37"/>
          <p:cNvGrpSpPr/>
          <p:nvPr/>
        </p:nvGrpSpPr>
        <p:grpSpPr>
          <a:xfrm>
            <a:off x="5049695" y="2783383"/>
            <a:ext cx="767194" cy="767877"/>
            <a:chOff x="5029200" y="2815445"/>
            <a:chExt cx="883472" cy="884210"/>
          </a:xfrm>
        </p:grpSpPr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5029200" y="2815445"/>
              <a:ext cx="883472" cy="884210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Freeform 176"/>
            <p:cNvSpPr>
              <a:spLocks noEditPoints="1"/>
            </p:cNvSpPr>
            <p:nvPr/>
          </p:nvSpPr>
          <p:spPr bwMode="auto">
            <a:xfrm>
              <a:off x="5257019" y="3087290"/>
              <a:ext cx="427834" cy="340520"/>
            </a:xfrm>
            <a:custGeom>
              <a:avLst/>
              <a:gdLst/>
              <a:ahLst/>
              <a:cxnLst>
                <a:cxn ang="0">
                  <a:pos x="53" y="20"/>
                </a:cxn>
                <a:cxn ang="0">
                  <a:pos x="26" y="39"/>
                </a:cxn>
                <a:cxn ang="0">
                  <a:pos x="20" y="39"/>
                </a:cxn>
                <a:cxn ang="0">
                  <a:pos x="9" y="44"/>
                </a:cxn>
                <a:cxn ang="0">
                  <a:pos x="6" y="44"/>
                </a:cxn>
                <a:cxn ang="0">
                  <a:pos x="6" y="44"/>
                </a:cxn>
                <a:cxn ang="0">
                  <a:pos x="5" y="43"/>
                </a:cxn>
                <a:cxn ang="0">
                  <a:pos x="5" y="41"/>
                </a:cxn>
                <a:cxn ang="0">
                  <a:pos x="10" y="35"/>
                </a:cxn>
                <a:cxn ang="0">
                  <a:pos x="0" y="20"/>
                </a:cxn>
                <a:cxn ang="0">
                  <a:pos x="26" y="0"/>
                </a:cxn>
                <a:cxn ang="0">
                  <a:pos x="53" y="20"/>
                </a:cxn>
                <a:cxn ang="0">
                  <a:pos x="5" y="20"/>
                </a:cxn>
                <a:cxn ang="0">
                  <a:pos x="12" y="31"/>
                </a:cxn>
                <a:cxn ang="0">
                  <a:pos x="16" y="33"/>
                </a:cxn>
                <a:cxn ang="0">
                  <a:pos x="15" y="36"/>
                </a:cxn>
                <a:cxn ang="0">
                  <a:pos x="17" y="35"/>
                </a:cxn>
                <a:cxn ang="0">
                  <a:pos x="19" y="34"/>
                </a:cxn>
                <a:cxn ang="0">
                  <a:pos x="21" y="34"/>
                </a:cxn>
                <a:cxn ang="0">
                  <a:pos x="26" y="34"/>
                </a:cxn>
                <a:cxn ang="0">
                  <a:pos x="48" y="20"/>
                </a:cxn>
                <a:cxn ang="0">
                  <a:pos x="26" y="5"/>
                </a:cxn>
                <a:cxn ang="0">
                  <a:pos x="5" y="20"/>
                </a:cxn>
                <a:cxn ang="0">
                  <a:pos x="62" y="51"/>
                </a:cxn>
                <a:cxn ang="0">
                  <a:pos x="63" y="53"/>
                </a:cxn>
                <a:cxn ang="0">
                  <a:pos x="62" y="54"/>
                </a:cxn>
                <a:cxn ang="0">
                  <a:pos x="58" y="53"/>
                </a:cxn>
                <a:cxn ang="0">
                  <a:pos x="48" y="48"/>
                </a:cxn>
                <a:cxn ang="0">
                  <a:pos x="41" y="49"/>
                </a:cxn>
                <a:cxn ang="0">
                  <a:pos x="23" y="44"/>
                </a:cxn>
                <a:cxn ang="0">
                  <a:pos x="26" y="44"/>
                </a:cxn>
                <a:cxn ang="0">
                  <a:pos x="48" y="38"/>
                </a:cxn>
                <a:cxn ang="0">
                  <a:pos x="58" y="20"/>
                </a:cxn>
                <a:cxn ang="0">
                  <a:pos x="57" y="14"/>
                </a:cxn>
                <a:cxn ang="0">
                  <a:pos x="68" y="30"/>
                </a:cxn>
                <a:cxn ang="0">
                  <a:pos x="58" y="45"/>
                </a:cxn>
                <a:cxn ang="0">
                  <a:pos x="62" y="51"/>
                </a:cxn>
              </a:cxnLst>
              <a:rect l="0" t="0" r="r" b="b"/>
              <a:pathLst>
                <a:path w="68" h="54">
                  <a:moveTo>
                    <a:pt x="53" y="20"/>
                  </a:moveTo>
                  <a:cubicBezTo>
                    <a:pt x="53" y="31"/>
                    <a:pt x="41" y="39"/>
                    <a:pt x="26" y="39"/>
                  </a:cubicBezTo>
                  <a:cubicBezTo>
                    <a:pt x="24" y="39"/>
                    <a:pt x="22" y="39"/>
                    <a:pt x="20" y="39"/>
                  </a:cubicBezTo>
                  <a:cubicBezTo>
                    <a:pt x="17" y="41"/>
                    <a:pt x="13" y="43"/>
                    <a:pt x="9" y="44"/>
                  </a:cubicBezTo>
                  <a:cubicBezTo>
                    <a:pt x="8" y="44"/>
                    <a:pt x="7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3"/>
                  </a:cubicBezTo>
                  <a:cubicBezTo>
                    <a:pt x="5" y="42"/>
                    <a:pt x="5" y="42"/>
                    <a:pt x="5" y="41"/>
                  </a:cubicBezTo>
                  <a:cubicBezTo>
                    <a:pt x="7" y="40"/>
                    <a:pt x="9" y="38"/>
                    <a:pt x="10" y="35"/>
                  </a:cubicBezTo>
                  <a:cubicBezTo>
                    <a:pt x="4" y="32"/>
                    <a:pt x="0" y="26"/>
                    <a:pt x="0" y="20"/>
                  </a:cubicBezTo>
                  <a:cubicBezTo>
                    <a:pt x="0" y="9"/>
                    <a:pt x="12" y="0"/>
                    <a:pt x="26" y="0"/>
                  </a:cubicBezTo>
                  <a:cubicBezTo>
                    <a:pt x="41" y="0"/>
                    <a:pt x="53" y="9"/>
                    <a:pt x="53" y="20"/>
                  </a:cubicBezTo>
                  <a:close/>
                  <a:moveTo>
                    <a:pt x="5" y="20"/>
                  </a:moveTo>
                  <a:cubicBezTo>
                    <a:pt x="5" y="24"/>
                    <a:pt x="7" y="28"/>
                    <a:pt x="12" y="3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6" y="35"/>
                    <a:pt x="17" y="35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4"/>
                    <a:pt x="25" y="34"/>
                    <a:pt x="26" y="34"/>
                  </a:cubicBezTo>
                  <a:cubicBezTo>
                    <a:pt x="38" y="34"/>
                    <a:pt x="48" y="28"/>
                    <a:pt x="48" y="20"/>
                  </a:cubicBezTo>
                  <a:cubicBezTo>
                    <a:pt x="48" y="12"/>
                    <a:pt x="38" y="5"/>
                    <a:pt x="26" y="5"/>
                  </a:cubicBezTo>
                  <a:cubicBezTo>
                    <a:pt x="15" y="5"/>
                    <a:pt x="5" y="12"/>
                    <a:pt x="5" y="20"/>
                  </a:cubicBezTo>
                  <a:close/>
                  <a:moveTo>
                    <a:pt x="62" y="51"/>
                  </a:moveTo>
                  <a:cubicBezTo>
                    <a:pt x="63" y="52"/>
                    <a:pt x="63" y="52"/>
                    <a:pt x="63" y="53"/>
                  </a:cubicBezTo>
                  <a:cubicBezTo>
                    <a:pt x="63" y="53"/>
                    <a:pt x="62" y="54"/>
                    <a:pt x="62" y="54"/>
                  </a:cubicBezTo>
                  <a:cubicBezTo>
                    <a:pt x="60" y="54"/>
                    <a:pt x="59" y="54"/>
                    <a:pt x="58" y="53"/>
                  </a:cubicBezTo>
                  <a:cubicBezTo>
                    <a:pt x="54" y="52"/>
                    <a:pt x="51" y="51"/>
                    <a:pt x="48" y="48"/>
                  </a:cubicBezTo>
                  <a:cubicBezTo>
                    <a:pt x="46" y="49"/>
                    <a:pt x="43" y="49"/>
                    <a:pt x="41" y="49"/>
                  </a:cubicBezTo>
                  <a:cubicBezTo>
                    <a:pt x="34" y="49"/>
                    <a:pt x="28" y="47"/>
                    <a:pt x="23" y="44"/>
                  </a:cubicBezTo>
                  <a:cubicBezTo>
                    <a:pt x="24" y="44"/>
                    <a:pt x="25" y="44"/>
                    <a:pt x="26" y="44"/>
                  </a:cubicBezTo>
                  <a:cubicBezTo>
                    <a:pt x="35" y="44"/>
                    <a:pt x="42" y="42"/>
                    <a:pt x="48" y="38"/>
                  </a:cubicBezTo>
                  <a:cubicBezTo>
                    <a:pt x="55" y="33"/>
                    <a:pt x="58" y="27"/>
                    <a:pt x="58" y="20"/>
                  </a:cubicBezTo>
                  <a:cubicBezTo>
                    <a:pt x="58" y="18"/>
                    <a:pt x="58" y="16"/>
                    <a:pt x="57" y="14"/>
                  </a:cubicBezTo>
                  <a:cubicBezTo>
                    <a:pt x="64" y="18"/>
                    <a:pt x="68" y="23"/>
                    <a:pt x="68" y="30"/>
                  </a:cubicBezTo>
                  <a:cubicBezTo>
                    <a:pt x="68" y="36"/>
                    <a:pt x="64" y="41"/>
                    <a:pt x="58" y="45"/>
                  </a:cubicBezTo>
                  <a:cubicBezTo>
                    <a:pt x="59" y="48"/>
                    <a:pt x="61" y="49"/>
                    <a:pt x="62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11664" tIns="55832" rIns="111664" bIns="55832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130"/>
          <p:cNvGrpSpPr/>
          <p:nvPr/>
        </p:nvGrpSpPr>
        <p:grpSpPr>
          <a:xfrm>
            <a:off x="2799883" y="2783383"/>
            <a:ext cx="767194" cy="767877"/>
            <a:chOff x="2438400" y="2815445"/>
            <a:chExt cx="883472" cy="884210"/>
          </a:xfrm>
        </p:grpSpPr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2438400" y="2815445"/>
              <a:ext cx="883472" cy="884210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9" name="Freeform 216"/>
            <p:cNvSpPr>
              <a:spLocks noEditPoints="1"/>
            </p:cNvSpPr>
            <p:nvPr/>
          </p:nvSpPr>
          <p:spPr bwMode="auto">
            <a:xfrm>
              <a:off x="2666219" y="3042179"/>
              <a:ext cx="427834" cy="430742"/>
            </a:xfrm>
            <a:custGeom>
              <a:avLst/>
              <a:gdLst/>
              <a:ahLst/>
              <a:cxnLst>
                <a:cxn ang="0">
                  <a:pos x="68" y="34"/>
                </a:cxn>
                <a:cxn ang="0">
                  <a:pos x="34" y="68"/>
                </a:cxn>
                <a:cxn ang="0">
                  <a:pos x="0" y="34"/>
                </a:cxn>
                <a:cxn ang="0">
                  <a:pos x="34" y="0"/>
                </a:cxn>
                <a:cxn ang="0">
                  <a:pos x="68" y="34"/>
                </a:cxn>
                <a:cxn ang="0">
                  <a:pos x="15" y="40"/>
                </a:cxn>
                <a:cxn ang="0">
                  <a:pos x="14" y="34"/>
                </a:cxn>
                <a:cxn ang="0">
                  <a:pos x="15" y="27"/>
                </a:cxn>
                <a:cxn ang="0">
                  <a:pos x="8" y="20"/>
                </a:cxn>
                <a:cxn ang="0">
                  <a:pos x="5" y="34"/>
                </a:cxn>
                <a:cxn ang="0">
                  <a:pos x="8" y="47"/>
                </a:cxn>
                <a:cxn ang="0">
                  <a:pos x="15" y="40"/>
                </a:cxn>
                <a:cxn ang="0">
                  <a:pos x="48" y="34"/>
                </a:cxn>
                <a:cxn ang="0">
                  <a:pos x="34" y="19"/>
                </a:cxn>
                <a:cxn ang="0">
                  <a:pos x="19" y="34"/>
                </a:cxn>
                <a:cxn ang="0">
                  <a:pos x="34" y="48"/>
                </a:cxn>
                <a:cxn ang="0">
                  <a:pos x="48" y="34"/>
                </a:cxn>
                <a:cxn ang="0">
                  <a:pos x="20" y="8"/>
                </a:cxn>
                <a:cxn ang="0">
                  <a:pos x="27" y="15"/>
                </a:cxn>
                <a:cxn ang="0">
                  <a:pos x="34" y="14"/>
                </a:cxn>
                <a:cxn ang="0">
                  <a:pos x="40" y="15"/>
                </a:cxn>
                <a:cxn ang="0">
                  <a:pos x="47" y="8"/>
                </a:cxn>
                <a:cxn ang="0">
                  <a:pos x="34" y="5"/>
                </a:cxn>
                <a:cxn ang="0">
                  <a:pos x="20" y="8"/>
                </a:cxn>
                <a:cxn ang="0">
                  <a:pos x="47" y="59"/>
                </a:cxn>
                <a:cxn ang="0">
                  <a:pos x="40" y="52"/>
                </a:cxn>
                <a:cxn ang="0">
                  <a:pos x="34" y="53"/>
                </a:cxn>
                <a:cxn ang="0">
                  <a:pos x="27" y="52"/>
                </a:cxn>
                <a:cxn ang="0">
                  <a:pos x="20" y="59"/>
                </a:cxn>
                <a:cxn ang="0">
                  <a:pos x="34" y="63"/>
                </a:cxn>
                <a:cxn ang="0">
                  <a:pos x="47" y="59"/>
                </a:cxn>
                <a:cxn ang="0">
                  <a:pos x="60" y="47"/>
                </a:cxn>
                <a:cxn ang="0">
                  <a:pos x="63" y="34"/>
                </a:cxn>
                <a:cxn ang="0">
                  <a:pos x="60" y="20"/>
                </a:cxn>
                <a:cxn ang="0">
                  <a:pos x="52" y="27"/>
                </a:cxn>
                <a:cxn ang="0">
                  <a:pos x="53" y="34"/>
                </a:cxn>
                <a:cxn ang="0">
                  <a:pos x="52" y="40"/>
                </a:cxn>
                <a:cxn ang="0">
                  <a:pos x="60" y="47"/>
                </a:cxn>
              </a:cxnLst>
              <a:rect l="0" t="0" r="r" b="b"/>
              <a:pathLst>
                <a:path w="68" h="68">
                  <a:moveTo>
                    <a:pt x="68" y="34"/>
                  </a:move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lose/>
                  <a:moveTo>
                    <a:pt x="15" y="40"/>
                  </a:moveTo>
                  <a:cubicBezTo>
                    <a:pt x="15" y="38"/>
                    <a:pt x="14" y="36"/>
                    <a:pt x="14" y="34"/>
                  </a:cubicBezTo>
                  <a:cubicBezTo>
                    <a:pt x="14" y="31"/>
                    <a:pt x="15" y="29"/>
                    <a:pt x="15" y="2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4"/>
                    <a:pt x="5" y="29"/>
                    <a:pt x="5" y="34"/>
                  </a:cubicBezTo>
                  <a:cubicBezTo>
                    <a:pt x="5" y="39"/>
                    <a:pt x="6" y="43"/>
                    <a:pt x="8" y="47"/>
                  </a:cubicBezTo>
                  <a:lnTo>
                    <a:pt x="15" y="40"/>
                  </a:lnTo>
                  <a:close/>
                  <a:moveTo>
                    <a:pt x="48" y="34"/>
                  </a:moveTo>
                  <a:cubicBezTo>
                    <a:pt x="48" y="26"/>
                    <a:pt x="42" y="19"/>
                    <a:pt x="34" y="19"/>
                  </a:cubicBezTo>
                  <a:cubicBezTo>
                    <a:pt x="26" y="19"/>
                    <a:pt x="19" y="26"/>
                    <a:pt x="19" y="34"/>
                  </a:cubicBezTo>
                  <a:cubicBezTo>
                    <a:pt x="19" y="42"/>
                    <a:pt x="26" y="48"/>
                    <a:pt x="34" y="48"/>
                  </a:cubicBezTo>
                  <a:cubicBezTo>
                    <a:pt x="42" y="48"/>
                    <a:pt x="48" y="42"/>
                    <a:pt x="48" y="34"/>
                  </a:cubicBezTo>
                  <a:close/>
                  <a:moveTo>
                    <a:pt x="20" y="8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9" y="15"/>
                    <a:pt x="32" y="14"/>
                    <a:pt x="34" y="14"/>
                  </a:cubicBezTo>
                  <a:cubicBezTo>
                    <a:pt x="36" y="14"/>
                    <a:pt x="38" y="15"/>
                    <a:pt x="40" y="15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3" y="6"/>
                    <a:pt x="39" y="5"/>
                    <a:pt x="34" y="5"/>
                  </a:cubicBezTo>
                  <a:cubicBezTo>
                    <a:pt x="29" y="5"/>
                    <a:pt x="24" y="6"/>
                    <a:pt x="20" y="8"/>
                  </a:cubicBezTo>
                  <a:close/>
                  <a:moveTo>
                    <a:pt x="47" y="59"/>
                  </a:moveTo>
                  <a:cubicBezTo>
                    <a:pt x="40" y="52"/>
                    <a:pt x="40" y="52"/>
                    <a:pt x="40" y="52"/>
                  </a:cubicBezTo>
                  <a:cubicBezTo>
                    <a:pt x="38" y="53"/>
                    <a:pt x="36" y="53"/>
                    <a:pt x="34" y="53"/>
                  </a:cubicBezTo>
                  <a:cubicBezTo>
                    <a:pt x="32" y="53"/>
                    <a:pt x="29" y="53"/>
                    <a:pt x="27" y="52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4" y="62"/>
                    <a:pt x="29" y="63"/>
                    <a:pt x="34" y="63"/>
                  </a:cubicBezTo>
                  <a:cubicBezTo>
                    <a:pt x="39" y="63"/>
                    <a:pt x="43" y="62"/>
                    <a:pt x="47" y="59"/>
                  </a:cubicBezTo>
                  <a:close/>
                  <a:moveTo>
                    <a:pt x="60" y="47"/>
                  </a:moveTo>
                  <a:cubicBezTo>
                    <a:pt x="62" y="43"/>
                    <a:pt x="63" y="39"/>
                    <a:pt x="63" y="34"/>
                  </a:cubicBezTo>
                  <a:cubicBezTo>
                    <a:pt x="63" y="29"/>
                    <a:pt x="62" y="24"/>
                    <a:pt x="60" y="20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9"/>
                    <a:pt x="53" y="32"/>
                    <a:pt x="53" y="34"/>
                  </a:cubicBezTo>
                  <a:cubicBezTo>
                    <a:pt x="53" y="36"/>
                    <a:pt x="53" y="38"/>
                    <a:pt x="52" y="40"/>
                  </a:cubicBezTo>
                  <a:lnTo>
                    <a:pt x="60" y="4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11664" tIns="55832" rIns="111664" bIns="55832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32"/>
          <p:cNvGrpSpPr/>
          <p:nvPr/>
        </p:nvGrpSpPr>
        <p:grpSpPr>
          <a:xfrm>
            <a:off x="4361414" y="1420474"/>
            <a:ext cx="1058736" cy="1059678"/>
            <a:chOff x="4236600" y="1246056"/>
            <a:chExt cx="1219200" cy="1220218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4236600" y="1246056"/>
              <a:ext cx="1219200" cy="122021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0" name="Freeform 217"/>
            <p:cNvSpPr>
              <a:spLocks noEditPoints="1"/>
            </p:cNvSpPr>
            <p:nvPr/>
          </p:nvSpPr>
          <p:spPr bwMode="auto">
            <a:xfrm>
              <a:off x="4601724" y="1672807"/>
              <a:ext cx="488952" cy="366716"/>
            </a:xfrm>
            <a:custGeom>
              <a:avLst/>
              <a:gdLst/>
              <a:ahLst/>
              <a:cxnLst>
                <a:cxn ang="0">
                  <a:pos x="78" y="58"/>
                </a:cxn>
                <a:cxn ang="0">
                  <a:pos x="0" y="58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53"/>
                </a:cxn>
                <a:cxn ang="0">
                  <a:pos x="78" y="53"/>
                </a:cxn>
                <a:cxn ang="0">
                  <a:pos x="78" y="58"/>
                </a:cxn>
                <a:cxn ang="0">
                  <a:pos x="73" y="22"/>
                </a:cxn>
                <a:cxn ang="0">
                  <a:pos x="71" y="23"/>
                </a:cxn>
                <a:cxn ang="0">
                  <a:pos x="66" y="18"/>
                </a:cxn>
                <a:cxn ang="0">
                  <a:pos x="42" y="42"/>
                </a:cxn>
                <a:cxn ang="0">
                  <a:pos x="40" y="42"/>
                </a:cxn>
                <a:cxn ang="0">
                  <a:pos x="31" y="34"/>
                </a:cxn>
                <a:cxn ang="0">
                  <a:pos x="16" y="49"/>
                </a:cxn>
                <a:cxn ang="0">
                  <a:pos x="8" y="42"/>
                </a:cxn>
                <a:cxn ang="0">
                  <a:pos x="30" y="20"/>
                </a:cxn>
                <a:cxn ang="0">
                  <a:pos x="32" y="20"/>
                </a:cxn>
                <a:cxn ang="0">
                  <a:pos x="41" y="29"/>
                </a:cxn>
                <a:cxn ang="0">
                  <a:pos x="59" y="11"/>
                </a:cxn>
                <a:cxn ang="0">
                  <a:pos x="54" y="6"/>
                </a:cxn>
                <a:cxn ang="0">
                  <a:pos x="55" y="4"/>
                </a:cxn>
                <a:cxn ang="0">
                  <a:pos x="71" y="4"/>
                </a:cxn>
                <a:cxn ang="0">
                  <a:pos x="73" y="6"/>
                </a:cxn>
                <a:cxn ang="0">
                  <a:pos x="73" y="22"/>
                </a:cxn>
              </a:cxnLst>
              <a:rect l="0" t="0" r="r" b="b"/>
              <a:pathLst>
                <a:path w="78" h="58">
                  <a:moveTo>
                    <a:pt x="78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78" y="53"/>
                    <a:pt x="78" y="53"/>
                    <a:pt x="78" y="53"/>
                  </a:cubicBezTo>
                  <a:lnTo>
                    <a:pt x="78" y="58"/>
                  </a:lnTo>
                  <a:close/>
                  <a:moveTo>
                    <a:pt x="73" y="22"/>
                  </a:moveTo>
                  <a:cubicBezTo>
                    <a:pt x="73" y="23"/>
                    <a:pt x="71" y="24"/>
                    <a:pt x="71" y="23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1" y="43"/>
                    <a:pt x="41" y="43"/>
                    <a:pt x="40" y="42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9"/>
                    <a:pt x="32" y="19"/>
                    <a:pt x="32" y="2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6"/>
                    <a:pt x="54" y="4"/>
                    <a:pt x="55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2" y="4"/>
                    <a:pt x="73" y="5"/>
                    <a:pt x="73" y="6"/>
                  </a:cubicBezTo>
                  <a:lnTo>
                    <a:pt x="73" y="2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11664" tIns="55832" rIns="111664" bIns="55832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" name="Group 58"/>
          <p:cNvGrpSpPr/>
          <p:nvPr/>
        </p:nvGrpSpPr>
        <p:grpSpPr>
          <a:xfrm>
            <a:off x="5777597" y="2042428"/>
            <a:ext cx="1492324" cy="778115"/>
            <a:chOff x="7132563" y="1284972"/>
            <a:chExt cx="2287877" cy="896001"/>
          </a:xfrm>
        </p:grpSpPr>
        <p:sp>
          <p:nvSpPr>
            <p:cNvPr id="3" name="TextBox 110"/>
            <p:cNvSpPr txBox="1"/>
            <p:nvPr/>
          </p:nvSpPr>
          <p:spPr>
            <a:xfrm>
              <a:off x="7144245" y="1607709"/>
              <a:ext cx="2276195" cy="5732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l">
                <a:lnSpc>
                  <a:spcPct val="120000"/>
                </a:lnSpc>
              </a:pPr>
              <a:r>
                <a:rPr lang="zh-CN" altLang="en-US" sz="9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陌生人平台导致了信息交流无法及时，不如微信可以直接沟通</a:t>
              </a:r>
              <a:endParaRPr lang="zh-CN" altLang="en-US" sz="9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 Light" charset="0"/>
              </a:endParaRPr>
            </a:p>
          </p:txBody>
        </p:sp>
        <p:sp>
          <p:nvSpPr>
            <p:cNvPr id="14" name="Rectangle 114"/>
            <p:cNvSpPr/>
            <p:nvPr/>
          </p:nvSpPr>
          <p:spPr>
            <a:xfrm>
              <a:off x="7132563" y="1284972"/>
              <a:ext cx="1635508" cy="29686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p>
              <a:pPr algn="l">
                <a:lnSpc>
                  <a:spcPct val="120000"/>
                </a:lnSpc>
              </a:pPr>
              <a:r>
                <a:rPr lang="zh-CN" sz="14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无法直接沟通</a:t>
              </a:r>
              <a:endParaRPr lang="zh-CN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5" name="Group 58"/>
          <p:cNvGrpSpPr/>
          <p:nvPr/>
        </p:nvGrpSpPr>
        <p:grpSpPr>
          <a:xfrm>
            <a:off x="6510387" y="3422918"/>
            <a:ext cx="1492324" cy="612380"/>
            <a:chOff x="7132563" y="1284972"/>
            <a:chExt cx="2287877" cy="705157"/>
          </a:xfrm>
        </p:grpSpPr>
        <p:sp>
          <p:nvSpPr>
            <p:cNvPr id="16" name="TextBox 110"/>
            <p:cNvSpPr txBox="1"/>
            <p:nvPr/>
          </p:nvSpPr>
          <p:spPr>
            <a:xfrm>
              <a:off x="7144245" y="1607709"/>
              <a:ext cx="2276195" cy="3824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l">
                <a:lnSpc>
                  <a:spcPct val="120000"/>
                </a:lnSpc>
              </a:pPr>
              <a:r>
                <a:rPr lang="zh-CN" altLang="en-US" sz="9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回答者得不到相应的报酬作为回报</a:t>
              </a:r>
              <a:endParaRPr lang="zh-CN" altLang="en-US" sz="9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Lato Light" charset="0"/>
              </a:endParaRPr>
            </a:p>
          </p:txBody>
        </p:sp>
        <p:sp>
          <p:nvSpPr>
            <p:cNvPr id="17" name="Rectangle 114"/>
            <p:cNvSpPr/>
            <p:nvPr/>
          </p:nvSpPr>
          <p:spPr>
            <a:xfrm>
              <a:off x="7132563" y="1284972"/>
              <a:ext cx="1362923" cy="29686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p>
              <a:pPr algn="l">
                <a:lnSpc>
                  <a:spcPct val="120000"/>
                </a:lnSpc>
              </a:pPr>
              <a:r>
                <a:rPr lang="zh-CN" sz="1400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无激励措施</a:t>
              </a:r>
              <a:endParaRPr lang="zh-CN" sz="14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0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ldLvl="0" animBg="1"/>
      <p:bldP spid="78" grpId="0" bldLvl="0" animBg="1"/>
      <p:bldP spid="79" grpId="0" bldLvl="0" animBg="1"/>
      <p:bldP spid="83" grpId="0" bldLvl="0" animBg="1"/>
      <p:bldP spid="87" grpId="0" bldLvl="0" animBg="1"/>
      <p:bldP spid="116" grpId="0" bldLvl="0" animBg="1"/>
      <p:bldP spid="120" grpId="0" bldLvl="0" animBg="1"/>
      <p:bldP spid="122" grpId="0" bldLvl="0" animBg="1"/>
      <p:bldP spid="123" grpId="0" bldLvl="0" animBg="1"/>
      <p:bldP spid="124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9"/>
          <p:cNvCxnSpPr/>
          <p:nvPr/>
        </p:nvCxnSpPr>
        <p:spPr bwMode="auto">
          <a:xfrm flipV="1">
            <a:off x="4349045" y="2348200"/>
            <a:ext cx="392572" cy="159114"/>
          </a:xfrm>
          <a:prstGeom prst="line">
            <a:avLst/>
          </a:prstGeom>
          <a:solidFill>
            <a:schemeClr val="accent1"/>
          </a:solidFill>
          <a:ln w="15875" cap="rnd" cmpd="sng" algn="ctr">
            <a:solidFill>
              <a:schemeClr val="bg1">
                <a:lumMod val="75000"/>
              </a:schemeClr>
            </a:solidFill>
            <a:prstDash val="sysDot"/>
            <a:round/>
            <a:headEnd type="oval" w="sm" len="sm"/>
            <a:tailEnd type="oval" w="sm" len="sm"/>
          </a:ln>
          <a:effectLst/>
        </p:spPr>
      </p:cxnSp>
      <p:grpSp>
        <p:nvGrpSpPr>
          <p:cNvPr id="52" name="组合 51"/>
          <p:cNvGrpSpPr/>
          <p:nvPr/>
        </p:nvGrpSpPr>
        <p:grpSpPr>
          <a:xfrm>
            <a:off x="2187137" y="1691330"/>
            <a:ext cx="2136631" cy="2224481"/>
            <a:chOff x="2187137" y="1691330"/>
            <a:chExt cx="2136631" cy="2224481"/>
          </a:xfrm>
        </p:grpSpPr>
        <p:sp>
          <p:nvSpPr>
            <p:cNvPr id="5" name="Oval 40"/>
            <p:cNvSpPr/>
            <p:nvPr/>
          </p:nvSpPr>
          <p:spPr bwMode="auto">
            <a:xfrm>
              <a:off x="2187137" y="1779179"/>
              <a:ext cx="2136631" cy="2136632"/>
            </a:xfrm>
            <a:prstGeom prst="ellips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TextBox 41"/>
            <p:cNvSpPr txBox="1"/>
            <p:nvPr/>
          </p:nvSpPr>
          <p:spPr>
            <a:xfrm>
              <a:off x="2448757" y="2269180"/>
              <a:ext cx="1583055" cy="646430"/>
            </a:xfrm>
            <a:prstGeom prst="rect">
              <a:avLst/>
            </a:prstGeom>
            <a:noFill/>
            <a:effectLst/>
          </p:spPr>
          <p:txBody>
            <a:bodyPr wrap="none" anchor="ctr" anchorCtr="1"/>
            <a:lstStyle/>
            <a:p>
              <a:pPr algn="ctr">
                <a:lnSpc>
                  <a:spcPct val="150000"/>
                </a:lnSpc>
                <a:buNone/>
              </a:pPr>
              <a:r>
                <a:rPr lang="zh-CN" altLang="en-US" sz="1600" b="1" spc="-135" baseline="300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用户习惯用微信收发红包</a:t>
              </a:r>
              <a:endParaRPr lang="zh-CN" altLang="en-US" sz="1600" b="1" spc="-135" baseline="30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  <a:buNone/>
              </a:pPr>
              <a:r>
                <a:rPr lang="zh-CN" altLang="en-US" sz="1600" b="1" spc="-135" baseline="300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用户培养成本低</a:t>
              </a:r>
              <a:endParaRPr lang="zh-CN" altLang="en-US" sz="1600" b="1" spc="-135" baseline="30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42"/>
            <p:cNvSpPr txBox="1"/>
            <p:nvPr/>
          </p:nvSpPr>
          <p:spPr>
            <a:xfrm>
              <a:off x="2187137" y="2845314"/>
              <a:ext cx="2136631" cy="390780"/>
            </a:xfrm>
            <a:prstGeom prst="rect">
              <a:avLst/>
            </a:prstGeom>
            <a:noFill/>
            <a:effectLst/>
          </p:spPr>
          <p:txBody>
            <a:bodyPr wrap="square" lIns="0" tIns="0" rIns="0" bIns="0" anchor="ctr">
              <a:normAutofit fontScale="6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>
                  <a:ea typeface="微软雅黑" panose="020B0503020204020204" pitchFamily="34" charset="-122"/>
                  <a:sym typeface="+mn-ea"/>
                </a:rPr>
                <a:t>80后、90后平均每个月会发红包580元，95后的青少年是370元，老年人是380元</a:t>
              </a:r>
              <a:r>
                <a:rPr lang="en-US" altLang="zh-CN" sz="1200">
                  <a:ea typeface="微软雅黑" panose="020B0503020204020204" pitchFamily="34" charset="-122"/>
                  <a:sym typeface="+mn-ea"/>
                </a:rPr>
                <a:t>——2016</a:t>
              </a:r>
              <a:r>
                <a:rPr lang="zh-CN" altLang="en-US" sz="1200">
                  <a:ea typeface="微软雅黑" panose="020B0503020204020204" pitchFamily="34" charset="-122"/>
                  <a:sym typeface="+mn-ea"/>
                </a:rPr>
                <a:t>微信白皮书</a:t>
              </a:r>
              <a:endParaRPr lang="zh-CN" altLang="en-US" sz="1200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" name="Oval 43"/>
            <p:cNvSpPr>
              <a:spLocks noChangeAspect="1"/>
            </p:cNvSpPr>
            <p:nvPr/>
          </p:nvSpPr>
          <p:spPr bwMode="auto">
            <a:xfrm>
              <a:off x="3535763" y="1691330"/>
              <a:ext cx="496124" cy="497429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9" name="Group 44"/>
            <p:cNvGrpSpPr/>
            <p:nvPr/>
          </p:nvGrpSpPr>
          <p:grpSpPr bwMode="auto">
            <a:xfrm>
              <a:off x="3627544" y="1781533"/>
              <a:ext cx="309934" cy="309935"/>
              <a:chOff x="0" y="0"/>
              <a:chExt cx="576" cy="576"/>
            </a:xfrm>
            <a:solidFill>
              <a:schemeClr val="bg1"/>
            </a:solidFill>
            <a:effectLst/>
          </p:grpSpPr>
          <p:sp>
            <p:nvSpPr>
              <p:cNvPr id="32" name="Freeform: Shape 45"/>
              <p:cNvSpPr/>
              <p:nvPr/>
            </p:nvSpPr>
            <p:spPr bwMode="auto">
              <a:xfrm>
                <a:off x="0" y="0"/>
                <a:ext cx="576" cy="5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w 21600"/>
                  <a:gd name="T61" fmla="*/ 0 h 21600"/>
                  <a:gd name="T62" fmla="*/ 0 w 21600"/>
                  <a:gd name="T63" fmla="*/ 0 h 21600"/>
                  <a:gd name="T64" fmla="*/ 0 w 21600"/>
                  <a:gd name="T65" fmla="*/ 0 h 21600"/>
                  <a:gd name="T66" fmla="*/ 0 w 21600"/>
                  <a:gd name="T67" fmla="*/ 0 h 21600"/>
                  <a:gd name="T68" fmla="*/ 0 w 21600"/>
                  <a:gd name="T69" fmla="*/ 0 h 21600"/>
                  <a:gd name="T70" fmla="*/ 0 w 21600"/>
                  <a:gd name="T71" fmla="*/ 0 h 21600"/>
                  <a:gd name="T72" fmla="*/ 0 w 21600"/>
                  <a:gd name="T73" fmla="*/ 0 h 21600"/>
                  <a:gd name="T74" fmla="*/ 0 w 21600"/>
                  <a:gd name="T75" fmla="*/ 0 h 21600"/>
                  <a:gd name="T76" fmla="*/ 0 w 21600"/>
                  <a:gd name="T77" fmla="*/ 0 h 21600"/>
                  <a:gd name="T78" fmla="*/ 0 w 21600"/>
                  <a:gd name="T79" fmla="*/ 0 h 21600"/>
                  <a:gd name="T80" fmla="*/ 0 w 21600"/>
                  <a:gd name="T81" fmla="*/ 0 h 21600"/>
                  <a:gd name="T82" fmla="*/ 0 w 21600"/>
                  <a:gd name="T83" fmla="*/ 0 h 21600"/>
                  <a:gd name="T84" fmla="*/ 0 w 21600"/>
                  <a:gd name="T85" fmla="*/ 0 h 21600"/>
                  <a:gd name="T86" fmla="*/ 0 w 21600"/>
                  <a:gd name="T87" fmla="*/ 0 h 21600"/>
                  <a:gd name="T88" fmla="*/ 0 w 21600"/>
                  <a:gd name="T89" fmla="*/ 0 h 21600"/>
                  <a:gd name="T90" fmla="*/ 0 w 21600"/>
                  <a:gd name="T91" fmla="*/ 0 h 21600"/>
                  <a:gd name="T92" fmla="*/ 0 w 21600"/>
                  <a:gd name="T93" fmla="*/ 0 h 21600"/>
                  <a:gd name="T94" fmla="*/ 0 w 21600"/>
                  <a:gd name="T95" fmla="*/ 0 h 21600"/>
                  <a:gd name="T96" fmla="*/ 0 w 21600"/>
                  <a:gd name="T97" fmla="*/ 0 h 21600"/>
                  <a:gd name="T98" fmla="*/ 0 w 21600"/>
                  <a:gd name="T99" fmla="*/ 0 h 21600"/>
                  <a:gd name="T100" fmla="*/ 0 w 21600"/>
                  <a:gd name="T101" fmla="*/ 0 h 21600"/>
                  <a:gd name="T102" fmla="*/ 0 w 21600"/>
                  <a:gd name="T103" fmla="*/ 0 h 21600"/>
                  <a:gd name="T104" fmla="*/ 0 w 21600"/>
                  <a:gd name="T105" fmla="*/ 0 h 21600"/>
                  <a:gd name="T106" fmla="*/ 0 w 21600"/>
                  <a:gd name="T107" fmla="*/ 0 h 21600"/>
                  <a:gd name="T108" fmla="*/ 0 w 21600"/>
                  <a:gd name="T109" fmla="*/ 0 h 21600"/>
                  <a:gd name="T110" fmla="*/ 0 w 21600"/>
                  <a:gd name="T111" fmla="*/ 0 h 21600"/>
                  <a:gd name="T112" fmla="*/ 0 w 21600"/>
                  <a:gd name="T113" fmla="*/ 0 h 21600"/>
                  <a:gd name="T114" fmla="*/ 0 w 21600"/>
                  <a:gd name="T115" fmla="*/ 0 h 21600"/>
                  <a:gd name="T116" fmla="*/ 0 w 21600"/>
                  <a:gd name="T117" fmla="*/ 0 h 21600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7951" y="7646"/>
                    </a:moveTo>
                    <a:cubicBezTo>
                      <a:pt x="18069" y="7639"/>
                      <a:pt x="18121" y="7531"/>
                      <a:pt x="18225" y="7500"/>
                    </a:cubicBezTo>
                    <a:cubicBezTo>
                      <a:pt x="18420" y="7442"/>
                      <a:pt x="18352" y="7564"/>
                      <a:pt x="18447" y="7660"/>
                    </a:cubicBezTo>
                    <a:cubicBezTo>
                      <a:pt x="18529" y="7660"/>
                      <a:pt x="18346" y="7716"/>
                      <a:pt x="18334" y="7716"/>
                    </a:cubicBezTo>
                    <a:cubicBezTo>
                      <a:pt x="18252" y="7747"/>
                      <a:pt x="18257" y="7731"/>
                      <a:pt x="18192" y="7731"/>
                    </a:cubicBezTo>
                    <a:cubicBezTo>
                      <a:pt x="18166" y="7764"/>
                      <a:pt x="18232" y="7915"/>
                      <a:pt x="18248" y="7915"/>
                    </a:cubicBezTo>
                    <a:cubicBezTo>
                      <a:pt x="18307" y="8002"/>
                      <a:pt x="18338" y="7946"/>
                      <a:pt x="18332" y="8076"/>
                    </a:cubicBezTo>
                    <a:cubicBezTo>
                      <a:pt x="18326" y="8193"/>
                      <a:pt x="18422" y="8085"/>
                      <a:pt x="18461" y="8085"/>
                    </a:cubicBezTo>
                    <a:cubicBezTo>
                      <a:pt x="18461" y="8156"/>
                      <a:pt x="18566" y="8214"/>
                      <a:pt x="18574" y="8297"/>
                    </a:cubicBezTo>
                    <a:cubicBezTo>
                      <a:pt x="18528" y="8303"/>
                      <a:pt x="18423" y="8283"/>
                      <a:pt x="18404" y="8297"/>
                    </a:cubicBezTo>
                    <a:cubicBezTo>
                      <a:pt x="18411" y="8380"/>
                      <a:pt x="18461" y="8380"/>
                      <a:pt x="18461" y="8453"/>
                    </a:cubicBezTo>
                    <a:cubicBezTo>
                      <a:pt x="18549" y="8453"/>
                      <a:pt x="18392" y="8680"/>
                      <a:pt x="18546" y="8680"/>
                    </a:cubicBezTo>
                    <a:cubicBezTo>
                      <a:pt x="18510" y="8823"/>
                      <a:pt x="18267" y="8774"/>
                      <a:pt x="18234" y="8638"/>
                    </a:cubicBezTo>
                    <a:cubicBezTo>
                      <a:pt x="17995" y="8584"/>
                      <a:pt x="18122" y="8416"/>
                      <a:pt x="18114" y="8284"/>
                    </a:cubicBezTo>
                    <a:cubicBezTo>
                      <a:pt x="18104" y="8108"/>
                      <a:pt x="17951" y="8050"/>
                      <a:pt x="17951" y="7915"/>
                    </a:cubicBezTo>
                    <a:cubicBezTo>
                      <a:pt x="17826" y="7915"/>
                      <a:pt x="17951" y="7670"/>
                      <a:pt x="17951" y="7646"/>
                    </a:cubicBezTo>
                    <a:close/>
                    <a:moveTo>
                      <a:pt x="17869" y="15860"/>
                    </a:moveTo>
                    <a:cubicBezTo>
                      <a:pt x="17880" y="15711"/>
                      <a:pt x="17855" y="15455"/>
                      <a:pt x="17923" y="15455"/>
                    </a:cubicBezTo>
                    <a:cubicBezTo>
                      <a:pt x="17923" y="15341"/>
                      <a:pt x="17986" y="15185"/>
                      <a:pt x="17994" y="15044"/>
                    </a:cubicBezTo>
                    <a:cubicBezTo>
                      <a:pt x="18017" y="15044"/>
                      <a:pt x="18041" y="15044"/>
                      <a:pt x="18065" y="15044"/>
                    </a:cubicBezTo>
                    <a:cubicBezTo>
                      <a:pt x="18065" y="15015"/>
                      <a:pt x="18058" y="14913"/>
                      <a:pt x="18107" y="14888"/>
                    </a:cubicBezTo>
                    <a:cubicBezTo>
                      <a:pt x="18107" y="14812"/>
                      <a:pt x="18303" y="14778"/>
                      <a:pt x="18192" y="14676"/>
                    </a:cubicBezTo>
                    <a:cubicBezTo>
                      <a:pt x="18145" y="14660"/>
                      <a:pt x="18107" y="14451"/>
                      <a:pt x="18107" y="14378"/>
                    </a:cubicBezTo>
                    <a:cubicBezTo>
                      <a:pt x="18046" y="14439"/>
                      <a:pt x="18138" y="14619"/>
                      <a:pt x="17994" y="14619"/>
                    </a:cubicBezTo>
                    <a:cubicBezTo>
                      <a:pt x="17994" y="14447"/>
                      <a:pt x="17802" y="14718"/>
                      <a:pt x="17966" y="14718"/>
                    </a:cubicBezTo>
                    <a:cubicBezTo>
                      <a:pt x="17966" y="14874"/>
                      <a:pt x="17765" y="14803"/>
                      <a:pt x="17696" y="14761"/>
                    </a:cubicBezTo>
                    <a:cubicBezTo>
                      <a:pt x="17662" y="14847"/>
                      <a:pt x="17637" y="14882"/>
                      <a:pt x="17739" y="14903"/>
                    </a:cubicBezTo>
                    <a:cubicBezTo>
                      <a:pt x="17698" y="15025"/>
                      <a:pt x="17655" y="14946"/>
                      <a:pt x="17597" y="14903"/>
                    </a:cubicBezTo>
                    <a:cubicBezTo>
                      <a:pt x="17540" y="15073"/>
                      <a:pt x="17410" y="16061"/>
                      <a:pt x="17786" y="15978"/>
                    </a:cubicBezTo>
                    <a:cubicBezTo>
                      <a:pt x="16200" y="18114"/>
                      <a:pt x="13659" y="19500"/>
                      <a:pt x="10800" y="19500"/>
                    </a:cubicBezTo>
                    <a:cubicBezTo>
                      <a:pt x="6003" y="19500"/>
                      <a:pt x="2100" y="15597"/>
                      <a:pt x="2100" y="10800"/>
                    </a:cubicBezTo>
                    <a:cubicBezTo>
                      <a:pt x="2100" y="9473"/>
                      <a:pt x="2400" y="8214"/>
                      <a:pt x="2934" y="7088"/>
                    </a:cubicBezTo>
                    <a:cubicBezTo>
                      <a:pt x="2934" y="7089"/>
                      <a:pt x="2936" y="7091"/>
                      <a:pt x="2936" y="7093"/>
                    </a:cubicBezTo>
                    <a:cubicBezTo>
                      <a:pt x="3188" y="7294"/>
                      <a:pt x="3192" y="7631"/>
                      <a:pt x="3192" y="7901"/>
                    </a:cubicBezTo>
                    <a:cubicBezTo>
                      <a:pt x="3158" y="8054"/>
                      <a:pt x="3234" y="8236"/>
                      <a:pt x="3234" y="8383"/>
                    </a:cubicBezTo>
                    <a:cubicBezTo>
                      <a:pt x="3305" y="8418"/>
                      <a:pt x="3432" y="8638"/>
                      <a:pt x="3432" y="8709"/>
                    </a:cubicBezTo>
                    <a:cubicBezTo>
                      <a:pt x="3435" y="8709"/>
                      <a:pt x="3594" y="8932"/>
                      <a:pt x="3603" y="8949"/>
                    </a:cubicBezTo>
                    <a:cubicBezTo>
                      <a:pt x="3792" y="8949"/>
                      <a:pt x="3886" y="9032"/>
                      <a:pt x="3886" y="9205"/>
                    </a:cubicBezTo>
                    <a:cubicBezTo>
                      <a:pt x="3876" y="9205"/>
                      <a:pt x="4000" y="9469"/>
                      <a:pt x="4042" y="9502"/>
                    </a:cubicBezTo>
                    <a:cubicBezTo>
                      <a:pt x="4042" y="9577"/>
                      <a:pt x="4155" y="9849"/>
                      <a:pt x="4226" y="9885"/>
                    </a:cubicBezTo>
                    <a:cubicBezTo>
                      <a:pt x="4226" y="10115"/>
                      <a:pt x="4784" y="10484"/>
                      <a:pt x="4465" y="9943"/>
                    </a:cubicBezTo>
                    <a:cubicBezTo>
                      <a:pt x="4436" y="9894"/>
                      <a:pt x="4289" y="9616"/>
                      <a:pt x="4255" y="9616"/>
                    </a:cubicBezTo>
                    <a:cubicBezTo>
                      <a:pt x="4255" y="9525"/>
                      <a:pt x="4068" y="9420"/>
                      <a:pt x="4090" y="9342"/>
                    </a:cubicBezTo>
                    <a:cubicBezTo>
                      <a:pt x="4124" y="9221"/>
                      <a:pt x="4340" y="9498"/>
                      <a:pt x="4340" y="9559"/>
                    </a:cubicBezTo>
                    <a:cubicBezTo>
                      <a:pt x="4371" y="9559"/>
                      <a:pt x="4453" y="9741"/>
                      <a:pt x="4453" y="9758"/>
                    </a:cubicBezTo>
                    <a:cubicBezTo>
                      <a:pt x="4505" y="9758"/>
                      <a:pt x="4709" y="9909"/>
                      <a:pt x="4709" y="9999"/>
                    </a:cubicBezTo>
                    <a:cubicBezTo>
                      <a:pt x="4856" y="9999"/>
                      <a:pt x="4940" y="10367"/>
                      <a:pt x="4945" y="10471"/>
                    </a:cubicBezTo>
                    <a:cubicBezTo>
                      <a:pt x="4948" y="10558"/>
                      <a:pt x="4996" y="10792"/>
                      <a:pt x="5120" y="10792"/>
                    </a:cubicBezTo>
                    <a:cubicBezTo>
                      <a:pt x="5174" y="10900"/>
                      <a:pt x="5409" y="10861"/>
                      <a:pt x="5460" y="10962"/>
                    </a:cubicBezTo>
                    <a:cubicBezTo>
                      <a:pt x="5611" y="10962"/>
                      <a:pt x="5777" y="11075"/>
                      <a:pt x="5941" y="11075"/>
                    </a:cubicBezTo>
                    <a:cubicBezTo>
                      <a:pt x="6084" y="11075"/>
                      <a:pt x="6113" y="11246"/>
                      <a:pt x="6239" y="11246"/>
                    </a:cubicBezTo>
                    <a:cubicBezTo>
                      <a:pt x="6259" y="11285"/>
                      <a:pt x="6324" y="11271"/>
                      <a:pt x="6324" y="11302"/>
                    </a:cubicBezTo>
                    <a:cubicBezTo>
                      <a:pt x="6448" y="11302"/>
                      <a:pt x="6791" y="11496"/>
                      <a:pt x="6735" y="11642"/>
                    </a:cubicBezTo>
                    <a:cubicBezTo>
                      <a:pt x="6795" y="11672"/>
                      <a:pt x="6964" y="11843"/>
                      <a:pt x="6947" y="11926"/>
                    </a:cubicBezTo>
                    <a:cubicBezTo>
                      <a:pt x="6971" y="12095"/>
                      <a:pt x="7238" y="12086"/>
                      <a:pt x="7345" y="12138"/>
                    </a:cubicBezTo>
                    <a:cubicBezTo>
                      <a:pt x="7444" y="11839"/>
                      <a:pt x="7571" y="12122"/>
                      <a:pt x="7571" y="12266"/>
                    </a:cubicBezTo>
                    <a:cubicBezTo>
                      <a:pt x="7561" y="12313"/>
                      <a:pt x="7571" y="12512"/>
                      <a:pt x="7571" y="12606"/>
                    </a:cubicBezTo>
                    <a:cubicBezTo>
                      <a:pt x="7701" y="12606"/>
                      <a:pt x="7536" y="12818"/>
                      <a:pt x="7501" y="12677"/>
                    </a:cubicBezTo>
                    <a:cubicBezTo>
                      <a:pt x="7451" y="12698"/>
                      <a:pt x="7423" y="12736"/>
                      <a:pt x="7415" y="12790"/>
                    </a:cubicBezTo>
                    <a:cubicBezTo>
                      <a:pt x="7346" y="12790"/>
                      <a:pt x="7186" y="13220"/>
                      <a:pt x="7345" y="13272"/>
                    </a:cubicBezTo>
                    <a:cubicBezTo>
                      <a:pt x="7326" y="13439"/>
                      <a:pt x="7134" y="13582"/>
                      <a:pt x="7316" y="13683"/>
                    </a:cubicBezTo>
                    <a:cubicBezTo>
                      <a:pt x="7316" y="13672"/>
                      <a:pt x="7662" y="14179"/>
                      <a:pt x="7614" y="14179"/>
                    </a:cubicBezTo>
                    <a:cubicBezTo>
                      <a:pt x="7614" y="14259"/>
                      <a:pt x="7665" y="14355"/>
                      <a:pt x="7685" y="14420"/>
                    </a:cubicBezTo>
                    <a:cubicBezTo>
                      <a:pt x="7685" y="14567"/>
                      <a:pt x="7830" y="14902"/>
                      <a:pt x="8039" y="14902"/>
                    </a:cubicBezTo>
                    <a:cubicBezTo>
                      <a:pt x="8037" y="14898"/>
                      <a:pt x="8254" y="15129"/>
                      <a:pt x="8223" y="15129"/>
                    </a:cubicBezTo>
                    <a:cubicBezTo>
                      <a:pt x="8287" y="15511"/>
                      <a:pt x="8195" y="15751"/>
                      <a:pt x="8195" y="16163"/>
                    </a:cubicBezTo>
                    <a:cubicBezTo>
                      <a:pt x="8072" y="16163"/>
                      <a:pt x="8188" y="16989"/>
                      <a:pt x="8025" y="17071"/>
                    </a:cubicBezTo>
                    <a:cubicBezTo>
                      <a:pt x="7995" y="17203"/>
                      <a:pt x="7898" y="17312"/>
                      <a:pt x="7940" y="17396"/>
                    </a:cubicBezTo>
                    <a:cubicBezTo>
                      <a:pt x="7954" y="17531"/>
                      <a:pt x="7940" y="17666"/>
                      <a:pt x="7940" y="17779"/>
                    </a:cubicBezTo>
                    <a:cubicBezTo>
                      <a:pt x="7907" y="17779"/>
                      <a:pt x="7869" y="17962"/>
                      <a:pt x="7869" y="18006"/>
                    </a:cubicBezTo>
                    <a:cubicBezTo>
                      <a:pt x="7775" y="18006"/>
                      <a:pt x="7769" y="18709"/>
                      <a:pt x="7780" y="18957"/>
                    </a:cubicBezTo>
                    <a:cubicBezTo>
                      <a:pt x="8005" y="19041"/>
                      <a:pt x="8236" y="19114"/>
                      <a:pt x="8470" y="19179"/>
                    </a:cubicBezTo>
                    <a:cubicBezTo>
                      <a:pt x="8443" y="19138"/>
                      <a:pt x="8422" y="19094"/>
                      <a:pt x="8422" y="19040"/>
                    </a:cubicBezTo>
                    <a:cubicBezTo>
                      <a:pt x="8327" y="19040"/>
                      <a:pt x="8420" y="18785"/>
                      <a:pt x="8521" y="18785"/>
                    </a:cubicBezTo>
                    <a:cubicBezTo>
                      <a:pt x="8556" y="18663"/>
                      <a:pt x="8618" y="18661"/>
                      <a:pt x="8677" y="18572"/>
                    </a:cubicBezTo>
                    <a:cubicBezTo>
                      <a:pt x="8747" y="18572"/>
                      <a:pt x="8635" y="18459"/>
                      <a:pt x="8635" y="18530"/>
                    </a:cubicBezTo>
                    <a:cubicBezTo>
                      <a:pt x="8618" y="18530"/>
                      <a:pt x="8618" y="18575"/>
                      <a:pt x="8578" y="18586"/>
                    </a:cubicBezTo>
                    <a:cubicBezTo>
                      <a:pt x="8565" y="18552"/>
                      <a:pt x="8582" y="18516"/>
                      <a:pt x="8564" y="18516"/>
                    </a:cubicBezTo>
                    <a:cubicBezTo>
                      <a:pt x="8564" y="18436"/>
                      <a:pt x="8606" y="18359"/>
                      <a:pt x="8606" y="18275"/>
                    </a:cubicBezTo>
                    <a:cubicBezTo>
                      <a:pt x="8633" y="18275"/>
                      <a:pt x="8668" y="18173"/>
                      <a:pt x="8706" y="18147"/>
                    </a:cubicBezTo>
                    <a:cubicBezTo>
                      <a:pt x="8784" y="18056"/>
                      <a:pt x="8862" y="18045"/>
                      <a:pt x="8862" y="17920"/>
                    </a:cubicBezTo>
                    <a:cubicBezTo>
                      <a:pt x="8879" y="17920"/>
                      <a:pt x="8837" y="17779"/>
                      <a:pt x="8805" y="17779"/>
                    </a:cubicBezTo>
                    <a:cubicBezTo>
                      <a:pt x="8888" y="17707"/>
                      <a:pt x="8989" y="17837"/>
                      <a:pt x="8989" y="17693"/>
                    </a:cubicBezTo>
                    <a:cubicBezTo>
                      <a:pt x="9015" y="17693"/>
                      <a:pt x="9032" y="17605"/>
                      <a:pt x="9032" y="17580"/>
                    </a:cubicBezTo>
                    <a:cubicBezTo>
                      <a:pt x="9152" y="17500"/>
                      <a:pt x="9130" y="17481"/>
                      <a:pt x="9315" y="17481"/>
                    </a:cubicBezTo>
                    <a:cubicBezTo>
                      <a:pt x="9338" y="17435"/>
                      <a:pt x="9473" y="17380"/>
                      <a:pt x="9528" y="17382"/>
                    </a:cubicBezTo>
                    <a:cubicBezTo>
                      <a:pt x="9528" y="17362"/>
                      <a:pt x="9545" y="17169"/>
                      <a:pt x="9528" y="17169"/>
                    </a:cubicBezTo>
                    <a:cubicBezTo>
                      <a:pt x="9528" y="17065"/>
                      <a:pt x="9712" y="17054"/>
                      <a:pt x="9712" y="17013"/>
                    </a:cubicBezTo>
                    <a:cubicBezTo>
                      <a:pt x="9812" y="16942"/>
                      <a:pt x="9843" y="16857"/>
                      <a:pt x="9849" y="16740"/>
                    </a:cubicBezTo>
                    <a:cubicBezTo>
                      <a:pt x="9854" y="16645"/>
                      <a:pt x="9994" y="16531"/>
                      <a:pt x="10073" y="16531"/>
                    </a:cubicBezTo>
                    <a:cubicBezTo>
                      <a:pt x="10199" y="16531"/>
                      <a:pt x="10115" y="16475"/>
                      <a:pt x="10194" y="16475"/>
                    </a:cubicBezTo>
                    <a:cubicBezTo>
                      <a:pt x="10171" y="16407"/>
                      <a:pt x="10224" y="16412"/>
                      <a:pt x="10260" y="16368"/>
                    </a:cubicBezTo>
                    <a:cubicBezTo>
                      <a:pt x="10314" y="16301"/>
                      <a:pt x="10296" y="16065"/>
                      <a:pt x="10307" y="15964"/>
                    </a:cubicBezTo>
                    <a:cubicBezTo>
                      <a:pt x="10281" y="15964"/>
                      <a:pt x="10425" y="15828"/>
                      <a:pt x="10435" y="15808"/>
                    </a:cubicBezTo>
                    <a:cubicBezTo>
                      <a:pt x="10502" y="15808"/>
                      <a:pt x="10552" y="15752"/>
                      <a:pt x="10619" y="15752"/>
                    </a:cubicBezTo>
                    <a:cubicBezTo>
                      <a:pt x="10655" y="15681"/>
                      <a:pt x="10888" y="15575"/>
                      <a:pt x="10974" y="15511"/>
                    </a:cubicBezTo>
                    <a:cubicBezTo>
                      <a:pt x="11011" y="15360"/>
                      <a:pt x="11115" y="15330"/>
                      <a:pt x="11115" y="15170"/>
                    </a:cubicBezTo>
                    <a:cubicBezTo>
                      <a:pt x="11157" y="15170"/>
                      <a:pt x="11200" y="14858"/>
                      <a:pt x="11200" y="14802"/>
                    </a:cubicBezTo>
                    <a:cubicBezTo>
                      <a:pt x="11208" y="14802"/>
                      <a:pt x="11215" y="14518"/>
                      <a:pt x="11215" y="14490"/>
                    </a:cubicBezTo>
                    <a:cubicBezTo>
                      <a:pt x="11221" y="14490"/>
                      <a:pt x="11427" y="14261"/>
                      <a:pt x="11427" y="14234"/>
                    </a:cubicBezTo>
                    <a:cubicBezTo>
                      <a:pt x="11617" y="14093"/>
                      <a:pt x="11588" y="13676"/>
                      <a:pt x="11405" y="13514"/>
                    </a:cubicBezTo>
                    <a:cubicBezTo>
                      <a:pt x="11299" y="13420"/>
                      <a:pt x="11232" y="13367"/>
                      <a:pt x="11073" y="13313"/>
                    </a:cubicBezTo>
                    <a:cubicBezTo>
                      <a:pt x="11048" y="13388"/>
                      <a:pt x="10982" y="13340"/>
                      <a:pt x="10915" y="13339"/>
                    </a:cubicBezTo>
                    <a:cubicBezTo>
                      <a:pt x="10800" y="13335"/>
                      <a:pt x="10788" y="13413"/>
                      <a:pt x="10676" y="13413"/>
                    </a:cubicBezTo>
                    <a:cubicBezTo>
                      <a:pt x="10690" y="13345"/>
                      <a:pt x="10725" y="13144"/>
                      <a:pt x="10591" y="13130"/>
                    </a:cubicBezTo>
                    <a:cubicBezTo>
                      <a:pt x="10591" y="13265"/>
                      <a:pt x="10455" y="13200"/>
                      <a:pt x="10492" y="13115"/>
                    </a:cubicBezTo>
                    <a:cubicBezTo>
                      <a:pt x="10428" y="13115"/>
                      <a:pt x="10369" y="13016"/>
                      <a:pt x="10280" y="13002"/>
                    </a:cubicBezTo>
                    <a:cubicBezTo>
                      <a:pt x="10280" y="13147"/>
                      <a:pt x="10062" y="13030"/>
                      <a:pt x="10123" y="13030"/>
                    </a:cubicBezTo>
                    <a:cubicBezTo>
                      <a:pt x="10123" y="13012"/>
                      <a:pt x="10087" y="12817"/>
                      <a:pt x="10138" y="12817"/>
                    </a:cubicBezTo>
                    <a:cubicBezTo>
                      <a:pt x="10121" y="12734"/>
                      <a:pt x="10101" y="12590"/>
                      <a:pt x="10038" y="12548"/>
                    </a:cubicBezTo>
                    <a:cubicBezTo>
                      <a:pt x="9983" y="12431"/>
                      <a:pt x="10070" y="12473"/>
                      <a:pt x="9939" y="12364"/>
                    </a:cubicBezTo>
                    <a:cubicBezTo>
                      <a:pt x="9917" y="12318"/>
                      <a:pt x="9905" y="12353"/>
                      <a:pt x="9883" y="12308"/>
                    </a:cubicBezTo>
                    <a:cubicBezTo>
                      <a:pt x="9839" y="12308"/>
                      <a:pt x="9753" y="12192"/>
                      <a:pt x="9727" y="12293"/>
                    </a:cubicBezTo>
                    <a:cubicBezTo>
                      <a:pt x="9644" y="12287"/>
                      <a:pt x="9572" y="12248"/>
                      <a:pt x="9495" y="12224"/>
                    </a:cubicBezTo>
                    <a:cubicBezTo>
                      <a:pt x="9355" y="12182"/>
                      <a:pt x="9478" y="12169"/>
                      <a:pt x="9386" y="12123"/>
                    </a:cubicBezTo>
                    <a:cubicBezTo>
                      <a:pt x="9386" y="12082"/>
                      <a:pt x="9259" y="12071"/>
                      <a:pt x="9259" y="12010"/>
                    </a:cubicBezTo>
                    <a:cubicBezTo>
                      <a:pt x="9233" y="11942"/>
                      <a:pt x="9182" y="11935"/>
                      <a:pt x="9174" y="11911"/>
                    </a:cubicBezTo>
                    <a:cubicBezTo>
                      <a:pt x="9161" y="11914"/>
                      <a:pt x="9152" y="11909"/>
                      <a:pt x="9145" y="11897"/>
                    </a:cubicBezTo>
                    <a:cubicBezTo>
                      <a:pt x="9117" y="11898"/>
                      <a:pt x="9123" y="11842"/>
                      <a:pt x="9059" y="11842"/>
                    </a:cubicBezTo>
                    <a:cubicBezTo>
                      <a:pt x="9053" y="11822"/>
                      <a:pt x="8992" y="11772"/>
                      <a:pt x="8975" y="11783"/>
                    </a:cubicBezTo>
                    <a:cubicBezTo>
                      <a:pt x="8909" y="11829"/>
                      <a:pt x="8732" y="11807"/>
                      <a:pt x="8655" y="11802"/>
                    </a:cubicBezTo>
                    <a:cubicBezTo>
                      <a:pt x="8463" y="11788"/>
                      <a:pt x="8497" y="11569"/>
                      <a:pt x="8395" y="11556"/>
                    </a:cubicBezTo>
                    <a:cubicBezTo>
                      <a:pt x="8327" y="11603"/>
                      <a:pt x="8249" y="11646"/>
                      <a:pt x="8172" y="11647"/>
                    </a:cubicBezTo>
                    <a:cubicBezTo>
                      <a:pt x="8154" y="11620"/>
                      <a:pt x="8151" y="11627"/>
                      <a:pt x="8111" y="11603"/>
                    </a:cubicBezTo>
                    <a:cubicBezTo>
                      <a:pt x="8101" y="11603"/>
                      <a:pt x="8049" y="11633"/>
                      <a:pt x="8035" y="11643"/>
                    </a:cubicBezTo>
                    <a:cubicBezTo>
                      <a:pt x="7988" y="11672"/>
                      <a:pt x="7943" y="11762"/>
                      <a:pt x="7885" y="11730"/>
                    </a:cubicBezTo>
                    <a:cubicBezTo>
                      <a:pt x="7858" y="11700"/>
                      <a:pt x="7838" y="11708"/>
                      <a:pt x="7827" y="11755"/>
                    </a:cubicBezTo>
                    <a:cubicBezTo>
                      <a:pt x="7708" y="11755"/>
                      <a:pt x="7887" y="12038"/>
                      <a:pt x="7601" y="12038"/>
                    </a:cubicBezTo>
                    <a:cubicBezTo>
                      <a:pt x="7612" y="11938"/>
                      <a:pt x="7602" y="11840"/>
                      <a:pt x="7459" y="11840"/>
                    </a:cubicBezTo>
                    <a:cubicBezTo>
                      <a:pt x="7459" y="11962"/>
                      <a:pt x="7255" y="11938"/>
                      <a:pt x="7161" y="11925"/>
                    </a:cubicBezTo>
                    <a:cubicBezTo>
                      <a:pt x="7185" y="11831"/>
                      <a:pt x="7139" y="11763"/>
                      <a:pt x="7062" y="11712"/>
                    </a:cubicBezTo>
                    <a:cubicBezTo>
                      <a:pt x="7062" y="11639"/>
                      <a:pt x="7006" y="11546"/>
                      <a:pt x="7006" y="11429"/>
                    </a:cubicBezTo>
                    <a:cubicBezTo>
                      <a:pt x="6906" y="11429"/>
                      <a:pt x="7056" y="11117"/>
                      <a:pt x="6892" y="11117"/>
                    </a:cubicBezTo>
                    <a:cubicBezTo>
                      <a:pt x="6902" y="11134"/>
                      <a:pt x="6907" y="11153"/>
                      <a:pt x="6906" y="11174"/>
                    </a:cubicBezTo>
                    <a:cubicBezTo>
                      <a:pt x="6793" y="11174"/>
                      <a:pt x="6679" y="11194"/>
                      <a:pt x="6566" y="11174"/>
                    </a:cubicBezTo>
                    <a:cubicBezTo>
                      <a:pt x="6594" y="11071"/>
                      <a:pt x="6506" y="11060"/>
                      <a:pt x="6533" y="10951"/>
                    </a:cubicBezTo>
                    <a:cubicBezTo>
                      <a:pt x="6554" y="10862"/>
                      <a:pt x="6590" y="10783"/>
                      <a:pt x="6609" y="10692"/>
                    </a:cubicBezTo>
                    <a:cubicBezTo>
                      <a:pt x="6651" y="10692"/>
                      <a:pt x="6645" y="10564"/>
                      <a:pt x="6722" y="10564"/>
                    </a:cubicBezTo>
                    <a:cubicBezTo>
                      <a:pt x="6800" y="10519"/>
                      <a:pt x="6694" y="10393"/>
                      <a:pt x="6694" y="10508"/>
                    </a:cubicBezTo>
                    <a:cubicBezTo>
                      <a:pt x="6694" y="10508"/>
                      <a:pt x="6553" y="10558"/>
                      <a:pt x="6537" y="10564"/>
                    </a:cubicBezTo>
                    <a:cubicBezTo>
                      <a:pt x="6537" y="10573"/>
                      <a:pt x="6396" y="10708"/>
                      <a:pt x="6396" y="10607"/>
                    </a:cubicBezTo>
                    <a:cubicBezTo>
                      <a:pt x="6324" y="10635"/>
                      <a:pt x="6214" y="10778"/>
                      <a:pt x="6325" y="10805"/>
                    </a:cubicBezTo>
                    <a:cubicBezTo>
                      <a:pt x="6313" y="10864"/>
                      <a:pt x="6226" y="10910"/>
                      <a:pt x="6226" y="10919"/>
                    </a:cubicBezTo>
                    <a:cubicBezTo>
                      <a:pt x="6065" y="10920"/>
                      <a:pt x="6123" y="10908"/>
                      <a:pt x="6113" y="10833"/>
                    </a:cubicBezTo>
                    <a:cubicBezTo>
                      <a:pt x="6019" y="10833"/>
                      <a:pt x="5911" y="10621"/>
                      <a:pt x="5815" y="10621"/>
                    </a:cubicBezTo>
                    <a:cubicBezTo>
                      <a:pt x="5815" y="10530"/>
                      <a:pt x="5716" y="10443"/>
                      <a:pt x="5716" y="10323"/>
                    </a:cubicBezTo>
                    <a:cubicBezTo>
                      <a:pt x="5692" y="10323"/>
                      <a:pt x="5692" y="9898"/>
                      <a:pt x="5716" y="9898"/>
                    </a:cubicBezTo>
                    <a:cubicBezTo>
                      <a:pt x="5716" y="9682"/>
                      <a:pt x="5867" y="9502"/>
                      <a:pt x="6084" y="9480"/>
                    </a:cubicBezTo>
                    <a:cubicBezTo>
                      <a:pt x="6220" y="9466"/>
                      <a:pt x="6205" y="9562"/>
                      <a:pt x="6328" y="9580"/>
                    </a:cubicBezTo>
                    <a:cubicBezTo>
                      <a:pt x="6399" y="9590"/>
                      <a:pt x="6440" y="9558"/>
                      <a:pt x="6509" y="9530"/>
                    </a:cubicBezTo>
                    <a:cubicBezTo>
                      <a:pt x="6505" y="9471"/>
                      <a:pt x="6466" y="9455"/>
                      <a:pt x="6453" y="9402"/>
                    </a:cubicBezTo>
                    <a:cubicBezTo>
                      <a:pt x="6537" y="9402"/>
                      <a:pt x="6772" y="9417"/>
                      <a:pt x="6807" y="9487"/>
                    </a:cubicBezTo>
                    <a:cubicBezTo>
                      <a:pt x="6888" y="9521"/>
                      <a:pt x="6992" y="9430"/>
                      <a:pt x="7048" y="9509"/>
                    </a:cubicBezTo>
                    <a:cubicBezTo>
                      <a:pt x="7090" y="9567"/>
                      <a:pt x="7161" y="9754"/>
                      <a:pt x="7161" y="9813"/>
                    </a:cubicBezTo>
                    <a:cubicBezTo>
                      <a:pt x="7144" y="9813"/>
                      <a:pt x="7238" y="9954"/>
                      <a:pt x="7247" y="9969"/>
                    </a:cubicBezTo>
                    <a:cubicBezTo>
                      <a:pt x="7380" y="9967"/>
                      <a:pt x="7347" y="9863"/>
                      <a:pt x="7326" y="9763"/>
                    </a:cubicBezTo>
                    <a:cubicBezTo>
                      <a:pt x="7309" y="9681"/>
                      <a:pt x="7288" y="9431"/>
                      <a:pt x="7232" y="9374"/>
                    </a:cubicBezTo>
                    <a:cubicBezTo>
                      <a:pt x="7232" y="9134"/>
                      <a:pt x="7396" y="9159"/>
                      <a:pt x="7488" y="8977"/>
                    </a:cubicBezTo>
                    <a:cubicBezTo>
                      <a:pt x="7637" y="8977"/>
                      <a:pt x="7669" y="8737"/>
                      <a:pt x="7757" y="8679"/>
                    </a:cubicBezTo>
                    <a:cubicBezTo>
                      <a:pt x="7757" y="8649"/>
                      <a:pt x="7814" y="8459"/>
                      <a:pt x="7827" y="8452"/>
                    </a:cubicBezTo>
                    <a:cubicBezTo>
                      <a:pt x="7847" y="8338"/>
                      <a:pt x="7896" y="8341"/>
                      <a:pt x="7941" y="8268"/>
                    </a:cubicBezTo>
                    <a:cubicBezTo>
                      <a:pt x="7924" y="8268"/>
                      <a:pt x="8125" y="8118"/>
                      <a:pt x="8125" y="8141"/>
                    </a:cubicBezTo>
                    <a:cubicBezTo>
                      <a:pt x="8201" y="8090"/>
                      <a:pt x="8267" y="7931"/>
                      <a:pt x="8295" y="7843"/>
                    </a:cubicBezTo>
                    <a:cubicBezTo>
                      <a:pt x="8334" y="7843"/>
                      <a:pt x="8420" y="7763"/>
                      <a:pt x="8437" y="7730"/>
                    </a:cubicBezTo>
                    <a:cubicBezTo>
                      <a:pt x="8537" y="7730"/>
                      <a:pt x="8597" y="7673"/>
                      <a:pt x="8721" y="7673"/>
                    </a:cubicBezTo>
                    <a:cubicBezTo>
                      <a:pt x="8701" y="7713"/>
                      <a:pt x="8721" y="7704"/>
                      <a:pt x="8735" y="7772"/>
                    </a:cubicBezTo>
                    <a:cubicBezTo>
                      <a:pt x="8739" y="7771"/>
                      <a:pt x="8657" y="7790"/>
                      <a:pt x="8648" y="7769"/>
                    </a:cubicBezTo>
                    <a:cubicBezTo>
                      <a:pt x="8633" y="7825"/>
                      <a:pt x="8520" y="7840"/>
                      <a:pt x="8749" y="7814"/>
                    </a:cubicBezTo>
                    <a:cubicBezTo>
                      <a:pt x="8763" y="7784"/>
                      <a:pt x="8838" y="7757"/>
                      <a:pt x="8877" y="7744"/>
                    </a:cubicBezTo>
                    <a:cubicBezTo>
                      <a:pt x="8877" y="7671"/>
                      <a:pt x="8983" y="7722"/>
                      <a:pt x="9004" y="7658"/>
                    </a:cubicBezTo>
                    <a:cubicBezTo>
                      <a:pt x="8921" y="7654"/>
                      <a:pt x="8856" y="7622"/>
                      <a:pt x="8800" y="7530"/>
                    </a:cubicBezTo>
                    <a:cubicBezTo>
                      <a:pt x="8741" y="7435"/>
                      <a:pt x="8618" y="7304"/>
                      <a:pt x="8820" y="7304"/>
                    </a:cubicBezTo>
                    <a:cubicBezTo>
                      <a:pt x="8820" y="7275"/>
                      <a:pt x="8792" y="7291"/>
                      <a:pt x="8792" y="7262"/>
                    </a:cubicBezTo>
                    <a:cubicBezTo>
                      <a:pt x="8687" y="7291"/>
                      <a:pt x="8665" y="7361"/>
                      <a:pt x="8550" y="7361"/>
                    </a:cubicBezTo>
                    <a:cubicBezTo>
                      <a:pt x="8409" y="7408"/>
                      <a:pt x="8340" y="7547"/>
                      <a:pt x="8181" y="7545"/>
                    </a:cubicBezTo>
                    <a:cubicBezTo>
                      <a:pt x="8195" y="7402"/>
                      <a:pt x="8447" y="7114"/>
                      <a:pt x="8577" y="7072"/>
                    </a:cubicBezTo>
                    <a:cubicBezTo>
                      <a:pt x="8825" y="6993"/>
                      <a:pt x="9234" y="7212"/>
                      <a:pt x="9302" y="6907"/>
                    </a:cubicBezTo>
                    <a:cubicBezTo>
                      <a:pt x="9351" y="6913"/>
                      <a:pt x="9570" y="6991"/>
                      <a:pt x="9570" y="6893"/>
                    </a:cubicBezTo>
                    <a:cubicBezTo>
                      <a:pt x="9623" y="6893"/>
                      <a:pt x="9526" y="6794"/>
                      <a:pt x="9627" y="6794"/>
                    </a:cubicBezTo>
                    <a:cubicBezTo>
                      <a:pt x="9613" y="6724"/>
                      <a:pt x="9497" y="6638"/>
                      <a:pt x="9458" y="6638"/>
                    </a:cubicBezTo>
                    <a:cubicBezTo>
                      <a:pt x="9458" y="6482"/>
                      <a:pt x="9373" y="6652"/>
                      <a:pt x="9329" y="6652"/>
                    </a:cubicBezTo>
                    <a:cubicBezTo>
                      <a:pt x="9329" y="6550"/>
                      <a:pt x="9293" y="6559"/>
                      <a:pt x="9259" y="6524"/>
                    </a:cubicBezTo>
                    <a:cubicBezTo>
                      <a:pt x="9259" y="6449"/>
                      <a:pt x="9097" y="6334"/>
                      <a:pt x="9046" y="6255"/>
                    </a:cubicBezTo>
                    <a:cubicBezTo>
                      <a:pt x="8977" y="6255"/>
                      <a:pt x="8877" y="5906"/>
                      <a:pt x="8819" y="5943"/>
                    </a:cubicBezTo>
                    <a:cubicBezTo>
                      <a:pt x="8819" y="6029"/>
                      <a:pt x="8755" y="6142"/>
                      <a:pt x="8663" y="6142"/>
                    </a:cubicBezTo>
                    <a:cubicBezTo>
                      <a:pt x="8663" y="6199"/>
                      <a:pt x="8520" y="6173"/>
                      <a:pt x="8493" y="6170"/>
                    </a:cubicBezTo>
                    <a:cubicBezTo>
                      <a:pt x="8493" y="6087"/>
                      <a:pt x="8522" y="6159"/>
                      <a:pt x="8522" y="6113"/>
                    </a:cubicBezTo>
                    <a:cubicBezTo>
                      <a:pt x="8474" y="6113"/>
                      <a:pt x="8479" y="6053"/>
                      <a:pt x="8479" y="6043"/>
                    </a:cubicBezTo>
                    <a:cubicBezTo>
                      <a:pt x="8452" y="6043"/>
                      <a:pt x="8238" y="5833"/>
                      <a:pt x="8238" y="5788"/>
                    </a:cubicBezTo>
                    <a:cubicBezTo>
                      <a:pt x="8048" y="5851"/>
                      <a:pt x="8194" y="5771"/>
                      <a:pt x="8011" y="5688"/>
                    </a:cubicBezTo>
                    <a:cubicBezTo>
                      <a:pt x="7947" y="5856"/>
                      <a:pt x="7766" y="5717"/>
                      <a:pt x="7657" y="5717"/>
                    </a:cubicBezTo>
                    <a:cubicBezTo>
                      <a:pt x="7657" y="5740"/>
                      <a:pt x="7564" y="5704"/>
                      <a:pt x="7529" y="5717"/>
                    </a:cubicBezTo>
                    <a:cubicBezTo>
                      <a:pt x="7530" y="5816"/>
                      <a:pt x="7612" y="6029"/>
                      <a:pt x="7501" y="6057"/>
                    </a:cubicBezTo>
                    <a:cubicBezTo>
                      <a:pt x="7522" y="6132"/>
                      <a:pt x="7574" y="6082"/>
                      <a:pt x="7616" y="6132"/>
                    </a:cubicBezTo>
                    <a:cubicBezTo>
                      <a:pt x="7681" y="6210"/>
                      <a:pt x="7655" y="6350"/>
                      <a:pt x="7614" y="6440"/>
                    </a:cubicBezTo>
                    <a:cubicBezTo>
                      <a:pt x="7778" y="6503"/>
                      <a:pt x="7487" y="6634"/>
                      <a:pt x="7487" y="6553"/>
                    </a:cubicBezTo>
                    <a:cubicBezTo>
                      <a:pt x="7397" y="6578"/>
                      <a:pt x="7383" y="6692"/>
                      <a:pt x="7472" y="6751"/>
                    </a:cubicBezTo>
                    <a:cubicBezTo>
                      <a:pt x="7472" y="6809"/>
                      <a:pt x="7443" y="6908"/>
                      <a:pt x="7529" y="6908"/>
                    </a:cubicBezTo>
                    <a:cubicBezTo>
                      <a:pt x="7505" y="7002"/>
                      <a:pt x="7363" y="7012"/>
                      <a:pt x="7274" y="6979"/>
                    </a:cubicBezTo>
                    <a:cubicBezTo>
                      <a:pt x="7265" y="6950"/>
                      <a:pt x="7274" y="6940"/>
                      <a:pt x="7302" y="6950"/>
                    </a:cubicBezTo>
                    <a:cubicBezTo>
                      <a:pt x="7288" y="6896"/>
                      <a:pt x="7220" y="6737"/>
                      <a:pt x="7245" y="6737"/>
                    </a:cubicBezTo>
                    <a:cubicBezTo>
                      <a:pt x="7227" y="6683"/>
                      <a:pt x="7047" y="6397"/>
                      <a:pt x="7047" y="6553"/>
                    </a:cubicBezTo>
                    <a:cubicBezTo>
                      <a:pt x="6945" y="6553"/>
                      <a:pt x="6835" y="6575"/>
                      <a:pt x="6835" y="6453"/>
                    </a:cubicBezTo>
                    <a:cubicBezTo>
                      <a:pt x="6797" y="6441"/>
                      <a:pt x="6737" y="6413"/>
                      <a:pt x="6721" y="6383"/>
                    </a:cubicBezTo>
                    <a:cubicBezTo>
                      <a:pt x="6535" y="6356"/>
                      <a:pt x="6460" y="6335"/>
                      <a:pt x="6253" y="6298"/>
                    </a:cubicBezTo>
                    <a:cubicBezTo>
                      <a:pt x="6262" y="6212"/>
                      <a:pt x="6076" y="6055"/>
                      <a:pt x="5984" y="6000"/>
                    </a:cubicBezTo>
                    <a:cubicBezTo>
                      <a:pt x="5984" y="5789"/>
                      <a:pt x="5924" y="5594"/>
                      <a:pt x="6154" y="5561"/>
                    </a:cubicBezTo>
                    <a:cubicBezTo>
                      <a:pt x="6154" y="5593"/>
                      <a:pt x="6359" y="5498"/>
                      <a:pt x="6381" y="5490"/>
                    </a:cubicBezTo>
                    <a:cubicBezTo>
                      <a:pt x="6439" y="5373"/>
                      <a:pt x="6554" y="5554"/>
                      <a:pt x="6603" y="5380"/>
                    </a:cubicBezTo>
                    <a:cubicBezTo>
                      <a:pt x="6633" y="5275"/>
                      <a:pt x="6758" y="5210"/>
                      <a:pt x="6863" y="5249"/>
                    </a:cubicBezTo>
                    <a:cubicBezTo>
                      <a:pt x="6845" y="5381"/>
                      <a:pt x="6807" y="5518"/>
                      <a:pt x="6693" y="5518"/>
                    </a:cubicBezTo>
                    <a:cubicBezTo>
                      <a:pt x="6775" y="5588"/>
                      <a:pt x="6998" y="5490"/>
                      <a:pt x="7089" y="5490"/>
                    </a:cubicBezTo>
                    <a:cubicBezTo>
                      <a:pt x="7089" y="5499"/>
                      <a:pt x="7235" y="5518"/>
                      <a:pt x="7274" y="5518"/>
                    </a:cubicBezTo>
                    <a:cubicBezTo>
                      <a:pt x="7210" y="5433"/>
                      <a:pt x="6803" y="5361"/>
                      <a:pt x="6990" y="5221"/>
                    </a:cubicBezTo>
                    <a:cubicBezTo>
                      <a:pt x="6990" y="5181"/>
                      <a:pt x="7154" y="5180"/>
                      <a:pt x="7176" y="5093"/>
                    </a:cubicBezTo>
                    <a:cubicBezTo>
                      <a:pt x="7193" y="5025"/>
                      <a:pt x="7212" y="4832"/>
                      <a:pt x="7175" y="4819"/>
                    </a:cubicBezTo>
                    <a:cubicBezTo>
                      <a:pt x="7120" y="4800"/>
                      <a:pt x="7064" y="4827"/>
                      <a:pt x="6976" y="4810"/>
                    </a:cubicBezTo>
                    <a:cubicBezTo>
                      <a:pt x="6976" y="4780"/>
                      <a:pt x="6975" y="4753"/>
                      <a:pt x="6947" y="4753"/>
                    </a:cubicBezTo>
                    <a:cubicBezTo>
                      <a:pt x="6947" y="4841"/>
                      <a:pt x="6868" y="4758"/>
                      <a:pt x="6806" y="4781"/>
                    </a:cubicBezTo>
                    <a:cubicBezTo>
                      <a:pt x="6806" y="4803"/>
                      <a:pt x="6859" y="4867"/>
                      <a:pt x="6820" y="4867"/>
                    </a:cubicBezTo>
                    <a:cubicBezTo>
                      <a:pt x="6820" y="4998"/>
                      <a:pt x="6805" y="5126"/>
                      <a:pt x="6636" y="5150"/>
                    </a:cubicBezTo>
                    <a:cubicBezTo>
                      <a:pt x="6634" y="5058"/>
                      <a:pt x="6587" y="4883"/>
                      <a:pt x="6494" y="4852"/>
                    </a:cubicBezTo>
                    <a:cubicBezTo>
                      <a:pt x="6494" y="5125"/>
                      <a:pt x="6233" y="4739"/>
                      <a:pt x="6182" y="4696"/>
                    </a:cubicBezTo>
                    <a:cubicBezTo>
                      <a:pt x="6162" y="4615"/>
                      <a:pt x="6104" y="4580"/>
                      <a:pt x="6040" y="4555"/>
                    </a:cubicBezTo>
                    <a:cubicBezTo>
                      <a:pt x="5997" y="4665"/>
                      <a:pt x="5921" y="4566"/>
                      <a:pt x="5855" y="4681"/>
                    </a:cubicBezTo>
                    <a:cubicBezTo>
                      <a:pt x="5801" y="4775"/>
                      <a:pt x="5861" y="4763"/>
                      <a:pt x="5799" y="4866"/>
                    </a:cubicBezTo>
                    <a:cubicBezTo>
                      <a:pt x="5719" y="4866"/>
                      <a:pt x="5523" y="4812"/>
                      <a:pt x="5516" y="4895"/>
                    </a:cubicBezTo>
                    <a:cubicBezTo>
                      <a:pt x="5600" y="4897"/>
                      <a:pt x="5635" y="4916"/>
                      <a:pt x="5615" y="4994"/>
                    </a:cubicBezTo>
                    <a:cubicBezTo>
                      <a:pt x="5753" y="4994"/>
                      <a:pt x="5558" y="5081"/>
                      <a:pt x="5558" y="5093"/>
                    </a:cubicBezTo>
                    <a:cubicBezTo>
                      <a:pt x="5479" y="5093"/>
                      <a:pt x="5425" y="5125"/>
                      <a:pt x="5332" y="5110"/>
                    </a:cubicBezTo>
                    <a:cubicBezTo>
                      <a:pt x="5217" y="5092"/>
                      <a:pt x="5097" y="5071"/>
                      <a:pt x="4988" y="5035"/>
                    </a:cubicBezTo>
                    <a:cubicBezTo>
                      <a:pt x="4894" y="5003"/>
                      <a:pt x="4911" y="4952"/>
                      <a:pt x="4878" y="4952"/>
                    </a:cubicBezTo>
                    <a:cubicBezTo>
                      <a:pt x="4752" y="4742"/>
                      <a:pt x="5063" y="4867"/>
                      <a:pt x="5063" y="4881"/>
                    </a:cubicBezTo>
                    <a:cubicBezTo>
                      <a:pt x="5166" y="4881"/>
                      <a:pt x="5288" y="5015"/>
                      <a:pt x="5261" y="4796"/>
                    </a:cubicBezTo>
                    <a:cubicBezTo>
                      <a:pt x="5298" y="4805"/>
                      <a:pt x="5336" y="4810"/>
                      <a:pt x="5374" y="4810"/>
                    </a:cubicBezTo>
                    <a:cubicBezTo>
                      <a:pt x="5350" y="4712"/>
                      <a:pt x="5239" y="4762"/>
                      <a:pt x="5162" y="4767"/>
                    </a:cubicBezTo>
                    <a:cubicBezTo>
                      <a:pt x="5163" y="4707"/>
                      <a:pt x="5079" y="4569"/>
                      <a:pt x="5063" y="4569"/>
                    </a:cubicBezTo>
                    <a:cubicBezTo>
                      <a:pt x="5028" y="4464"/>
                      <a:pt x="5048" y="4459"/>
                      <a:pt x="5048" y="4370"/>
                    </a:cubicBezTo>
                    <a:cubicBezTo>
                      <a:pt x="5024" y="4377"/>
                      <a:pt x="4882" y="4473"/>
                      <a:pt x="4869" y="4443"/>
                    </a:cubicBezTo>
                    <a:cubicBezTo>
                      <a:pt x="6424" y="2990"/>
                      <a:pt x="8510" y="2099"/>
                      <a:pt x="10800" y="2099"/>
                    </a:cubicBezTo>
                    <a:cubicBezTo>
                      <a:pt x="13466" y="2099"/>
                      <a:pt x="15854" y="3307"/>
                      <a:pt x="17450" y="5201"/>
                    </a:cubicBezTo>
                    <a:cubicBezTo>
                      <a:pt x="17399" y="5342"/>
                      <a:pt x="17273" y="5227"/>
                      <a:pt x="17214" y="5335"/>
                    </a:cubicBezTo>
                    <a:cubicBezTo>
                      <a:pt x="17198" y="5335"/>
                      <a:pt x="17155" y="5462"/>
                      <a:pt x="17242" y="5462"/>
                    </a:cubicBezTo>
                    <a:cubicBezTo>
                      <a:pt x="17214" y="5576"/>
                      <a:pt x="17100" y="5560"/>
                      <a:pt x="17100" y="5462"/>
                    </a:cubicBezTo>
                    <a:cubicBezTo>
                      <a:pt x="17021" y="5462"/>
                      <a:pt x="16975" y="5549"/>
                      <a:pt x="16860" y="5547"/>
                    </a:cubicBezTo>
                    <a:cubicBezTo>
                      <a:pt x="16874" y="5475"/>
                      <a:pt x="16729" y="5264"/>
                      <a:pt x="16647" y="5264"/>
                    </a:cubicBezTo>
                    <a:cubicBezTo>
                      <a:pt x="16673" y="5212"/>
                      <a:pt x="16647" y="5259"/>
                      <a:pt x="16647" y="5207"/>
                    </a:cubicBezTo>
                    <a:cubicBezTo>
                      <a:pt x="16883" y="5207"/>
                      <a:pt x="17132" y="5165"/>
                      <a:pt x="17313" y="5165"/>
                    </a:cubicBezTo>
                    <a:cubicBezTo>
                      <a:pt x="17313" y="5035"/>
                      <a:pt x="16928" y="4871"/>
                      <a:pt x="16834" y="4921"/>
                    </a:cubicBezTo>
                    <a:cubicBezTo>
                      <a:pt x="16779" y="4951"/>
                      <a:pt x="16610" y="4867"/>
                      <a:pt x="16534" y="4867"/>
                    </a:cubicBezTo>
                    <a:cubicBezTo>
                      <a:pt x="16534" y="4811"/>
                      <a:pt x="16056" y="4812"/>
                      <a:pt x="15981" y="4810"/>
                    </a:cubicBezTo>
                    <a:cubicBezTo>
                      <a:pt x="15981" y="4715"/>
                      <a:pt x="15220" y="4925"/>
                      <a:pt x="15151" y="4930"/>
                    </a:cubicBezTo>
                    <a:cubicBezTo>
                      <a:pt x="14989" y="4943"/>
                      <a:pt x="14920" y="5039"/>
                      <a:pt x="14790" y="5150"/>
                    </a:cubicBezTo>
                    <a:cubicBezTo>
                      <a:pt x="14790" y="5149"/>
                      <a:pt x="14400" y="5476"/>
                      <a:pt x="14592" y="5476"/>
                    </a:cubicBezTo>
                    <a:cubicBezTo>
                      <a:pt x="14567" y="5700"/>
                      <a:pt x="13982" y="5675"/>
                      <a:pt x="13982" y="5817"/>
                    </a:cubicBezTo>
                    <a:cubicBezTo>
                      <a:pt x="13955" y="5824"/>
                      <a:pt x="13783" y="5780"/>
                      <a:pt x="13868" y="5929"/>
                    </a:cubicBezTo>
                    <a:cubicBezTo>
                      <a:pt x="13854" y="5929"/>
                      <a:pt x="14001" y="6095"/>
                      <a:pt x="14011" y="6114"/>
                    </a:cubicBezTo>
                    <a:cubicBezTo>
                      <a:pt x="14133" y="6114"/>
                      <a:pt x="14238" y="6170"/>
                      <a:pt x="14393" y="6170"/>
                    </a:cubicBezTo>
                    <a:cubicBezTo>
                      <a:pt x="14410" y="6137"/>
                      <a:pt x="14478" y="6120"/>
                      <a:pt x="14521" y="6114"/>
                    </a:cubicBezTo>
                    <a:cubicBezTo>
                      <a:pt x="14528" y="6201"/>
                      <a:pt x="14597" y="6383"/>
                      <a:pt x="14649" y="6383"/>
                    </a:cubicBezTo>
                    <a:cubicBezTo>
                      <a:pt x="14649" y="6464"/>
                      <a:pt x="14690" y="6592"/>
                      <a:pt x="14535" y="6511"/>
                    </a:cubicBezTo>
                    <a:cubicBezTo>
                      <a:pt x="14513" y="6494"/>
                      <a:pt x="14508" y="6379"/>
                      <a:pt x="14502" y="6337"/>
                    </a:cubicBezTo>
                    <a:cubicBezTo>
                      <a:pt x="14486" y="6228"/>
                      <a:pt x="14370" y="6386"/>
                      <a:pt x="14266" y="6369"/>
                    </a:cubicBezTo>
                    <a:cubicBezTo>
                      <a:pt x="14266" y="6449"/>
                      <a:pt x="14250" y="6666"/>
                      <a:pt x="14336" y="6695"/>
                    </a:cubicBezTo>
                    <a:cubicBezTo>
                      <a:pt x="14297" y="6813"/>
                      <a:pt x="14137" y="6732"/>
                      <a:pt x="14068" y="6837"/>
                    </a:cubicBezTo>
                    <a:cubicBezTo>
                      <a:pt x="14009" y="6837"/>
                      <a:pt x="13912" y="7011"/>
                      <a:pt x="13912" y="6893"/>
                    </a:cubicBezTo>
                    <a:cubicBezTo>
                      <a:pt x="13820" y="6954"/>
                      <a:pt x="13920" y="7118"/>
                      <a:pt x="13742" y="7021"/>
                    </a:cubicBezTo>
                    <a:cubicBezTo>
                      <a:pt x="13735" y="7060"/>
                      <a:pt x="13738" y="7113"/>
                      <a:pt x="13727" y="7177"/>
                    </a:cubicBezTo>
                    <a:cubicBezTo>
                      <a:pt x="13840" y="7177"/>
                      <a:pt x="13706" y="7262"/>
                      <a:pt x="13671" y="7262"/>
                    </a:cubicBezTo>
                    <a:cubicBezTo>
                      <a:pt x="13671" y="7386"/>
                      <a:pt x="13544" y="7255"/>
                      <a:pt x="13515" y="7234"/>
                    </a:cubicBezTo>
                    <a:cubicBezTo>
                      <a:pt x="13512" y="7240"/>
                      <a:pt x="13508" y="7245"/>
                      <a:pt x="13500" y="7247"/>
                    </a:cubicBezTo>
                    <a:cubicBezTo>
                      <a:pt x="13607" y="7428"/>
                      <a:pt x="13337" y="7343"/>
                      <a:pt x="13263" y="7302"/>
                    </a:cubicBezTo>
                    <a:cubicBezTo>
                      <a:pt x="13176" y="7253"/>
                      <a:pt x="13299" y="7384"/>
                      <a:pt x="13358" y="7404"/>
                    </a:cubicBezTo>
                    <a:cubicBezTo>
                      <a:pt x="13358" y="7492"/>
                      <a:pt x="13655" y="7652"/>
                      <a:pt x="13486" y="7829"/>
                    </a:cubicBezTo>
                    <a:cubicBezTo>
                      <a:pt x="13486" y="7881"/>
                      <a:pt x="13491" y="7886"/>
                      <a:pt x="13543" y="7886"/>
                    </a:cubicBezTo>
                    <a:cubicBezTo>
                      <a:pt x="13543" y="8010"/>
                      <a:pt x="13390" y="7988"/>
                      <a:pt x="13302" y="7971"/>
                    </a:cubicBezTo>
                    <a:cubicBezTo>
                      <a:pt x="13340" y="7898"/>
                      <a:pt x="13312" y="7860"/>
                      <a:pt x="13217" y="7857"/>
                    </a:cubicBezTo>
                    <a:cubicBezTo>
                      <a:pt x="13217" y="7966"/>
                      <a:pt x="12989" y="7906"/>
                      <a:pt x="12891" y="7942"/>
                    </a:cubicBezTo>
                    <a:cubicBezTo>
                      <a:pt x="12873" y="7906"/>
                      <a:pt x="12866" y="7895"/>
                      <a:pt x="12834" y="7886"/>
                    </a:cubicBezTo>
                    <a:cubicBezTo>
                      <a:pt x="12807" y="7951"/>
                      <a:pt x="12764" y="8396"/>
                      <a:pt x="12778" y="8396"/>
                    </a:cubicBezTo>
                    <a:cubicBezTo>
                      <a:pt x="12778" y="8571"/>
                      <a:pt x="12916" y="8683"/>
                      <a:pt x="13075" y="8736"/>
                    </a:cubicBezTo>
                    <a:cubicBezTo>
                      <a:pt x="13075" y="8692"/>
                      <a:pt x="13445" y="8720"/>
                      <a:pt x="13460" y="8660"/>
                    </a:cubicBezTo>
                    <a:cubicBezTo>
                      <a:pt x="13491" y="8540"/>
                      <a:pt x="13592" y="8537"/>
                      <a:pt x="13614" y="8410"/>
                    </a:cubicBezTo>
                    <a:cubicBezTo>
                      <a:pt x="13624" y="8351"/>
                      <a:pt x="13808" y="7901"/>
                      <a:pt x="13813" y="7900"/>
                    </a:cubicBezTo>
                    <a:cubicBezTo>
                      <a:pt x="13813" y="7883"/>
                      <a:pt x="14150" y="7991"/>
                      <a:pt x="14209" y="7871"/>
                    </a:cubicBezTo>
                    <a:cubicBezTo>
                      <a:pt x="14239" y="7871"/>
                      <a:pt x="14316" y="7844"/>
                      <a:pt x="14336" y="7815"/>
                    </a:cubicBezTo>
                    <a:cubicBezTo>
                      <a:pt x="14446" y="7829"/>
                      <a:pt x="14471" y="8027"/>
                      <a:pt x="14535" y="8027"/>
                    </a:cubicBezTo>
                    <a:cubicBezTo>
                      <a:pt x="14613" y="8144"/>
                      <a:pt x="14798" y="8114"/>
                      <a:pt x="14861" y="8240"/>
                    </a:cubicBezTo>
                    <a:cubicBezTo>
                      <a:pt x="14953" y="8240"/>
                      <a:pt x="14960" y="8478"/>
                      <a:pt x="14960" y="8566"/>
                    </a:cubicBezTo>
                    <a:cubicBezTo>
                      <a:pt x="15066" y="8486"/>
                      <a:pt x="15079" y="8416"/>
                      <a:pt x="15055" y="8335"/>
                    </a:cubicBezTo>
                    <a:cubicBezTo>
                      <a:pt x="15013" y="8194"/>
                      <a:pt x="15167" y="8362"/>
                      <a:pt x="15215" y="8297"/>
                    </a:cubicBezTo>
                    <a:cubicBezTo>
                      <a:pt x="15148" y="8297"/>
                      <a:pt x="15163" y="8166"/>
                      <a:pt x="15031" y="8198"/>
                    </a:cubicBezTo>
                    <a:cubicBezTo>
                      <a:pt x="15022" y="8161"/>
                      <a:pt x="15017" y="8123"/>
                      <a:pt x="15017" y="8084"/>
                    </a:cubicBezTo>
                    <a:cubicBezTo>
                      <a:pt x="14837" y="8114"/>
                      <a:pt x="14852" y="7842"/>
                      <a:pt x="14705" y="7872"/>
                    </a:cubicBezTo>
                    <a:cubicBezTo>
                      <a:pt x="14688" y="7805"/>
                      <a:pt x="14604" y="7784"/>
                      <a:pt x="14650" y="7702"/>
                    </a:cubicBezTo>
                    <a:cubicBezTo>
                      <a:pt x="14722" y="7572"/>
                      <a:pt x="14958" y="7957"/>
                      <a:pt x="15059" y="7957"/>
                    </a:cubicBezTo>
                    <a:cubicBezTo>
                      <a:pt x="15083" y="8004"/>
                      <a:pt x="15243" y="8020"/>
                      <a:pt x="15243" y="8056"/>
                    </a:cubicBezTo>
                    <a:cubicBezTo>
                      <a:pt x="15327" y="8084"/>
                      <a:pt x="15286" y="8221"/>
                      <a:pt x="15286" y="8297"/>
                    </a:cubicBezTo>
                    <a:cubicBezTo>
                      <a:pt x="15365" y="8297"/>
                      <a:pt x="15338" y="8340"/>
                      <a:pt x="15371" y="8396"/>
                    </a:cubicBezTo>
                    <a:cubicBezTo>
                      <a:pt x="15484" y="8453"/>
                      <a:pt x="15420" y="8667"/>
                      <a:pt x="15612" y="8708"/>
                    </a:cubicBezTo>
                    <a:cubicBezTo>
                      <a:pt x="15612" y="8636"/>
                      <a:pt x="15796" y="8495"/>
                      <a:pt x="15683" y="8495"/>
                    </a:cubicBezTo>
                    <a:cubicBezTo>
                      <a:pt x="15692" y="8437"/>
                      <a:pt x="15559" y="8180"/>
                      <a:pt x="15744" y="8216"/>
                    </a:cubicBezTo>
                    <a:cubicBezTo>
                      <a:pt x="15810" y="8229"/>
                      <a:pt x="15917" y="8234"/>
                      <a:pt x="15938" y="8313"/>
                    </a:cubicBezTo>
                    <a:cubicBezTo>
                      <a:pt x="15977" y="8469"/>
                      <a:pt x="15944" y="8555"/>
                      <a:pt x="16066" y="8665"/>
                    </a:cubicBezTo>
                    <a:cubicBezTo>
                      <a:pt x="16142" y="8819"/>
                      <a:pt x="16411" y="8648"/>
                      <a:pt x="16448" y="8722"/>
                    </a:cubicBezTo>
                    <a:cubicBezTo>
                      <a:pt x="16474" y="8722"/>
                      <a:pt x="16646" y="8794"/>
                      <a:pt x="16646" y="8736"/>
                    </a:cubicBezTo>
                    <a:cubicBezTo>
                      <a:pt x="16724" y="8711"/>
                      <a:pt x="16747" y="8694"/>
                      <a:pt x="16845" y="8694"/>
                    </a:cubicBezTo>
                    <a:cubicBezTo>
                      <a:pt x="16845" y="8792"/>
                      <a:pt x="16810" y="8918"/>
                      <a:pt x="16792" y="9001"/>
                    </a:cubicBezTo>
                    <a:cubicBezTo>
                      <a:pt x="16778" y="9068"/>
                      <a:pt x="16710" y="9131"/>
                      <a:pt x="16732" y="9218"/>
                    </a:cubicBezTo>
                    <a:cubicBezTo>
                      <a:pt x="16667" y="9218"/>
                      <a:pt x="16677" y="9303"/>
                      <a:pt x="16746" y="9303"/>
                    </a:cubicBezTo>
                    <a:cubicBezTo>
                      <a:pt x="16746" y="9434"/>
                      <a:pt x="16592" y="9413"/>
                      <a:pt x="16490" y="9402"/>
                    </a:cubicBezTo>
                    <a:cubicBezTo>
                      <a:pt x="16519" y="9500"/>
                      <a:pt x="16689" y="9710"/>
                      <a:pt x="16760" y="9757"/>
                    </a:cubicBezTo>
                    <a:cubicBezTo>
                      <a:pt x="16789" y="9843"/>
                      <a:pt x="16860" y="9994"/>
                      <a:pt x="16930" y="10040"/>
                    </a:cubicBezTo>
                    <a:cubicBezTo>
                      <a:pt x="16941" y="10105"/>
                      <a:pt x="17007" y="10284"/>
                      <a:pt x="17058" y="10309"/>
                    </a:cubicBezTo>
                    <a:cubicBezTo>
                      <a:pt x="17058" y="10407"/>
                      <a:pt x="17393" y="11032"/>
                      <a:pt x="17313" y="11032"/>
                    </a:cubicBezTo>
                    <a:cubicBezTo>
                      <a:pt x="17344" y="11084"/>
                      <a:pt x="17379" y="11107"/>
                      <a:pt x="17369" y="11160"/>
                    </a:cubicBezTo>
                    <a:cubicBezTo>
                      <a:pt x="17496" y="11160"/>
                      <a:pt x="17446" y="11471"/>
                      <a:pt x="17709" y="11471"/>
                    </a:cubicBezTo>
                    <a:cubicBezTo>
                      <a:pt x="17728" y="11433"/>
                      <a:pt x="17941" y="11358"/>
                      <a:pt x="17993" y="11358"/>
                    </a:cubicBezTo>
                    <a:cubicBezTo>
                      <a:pt x="18041" y="11263"/>
                      <a:pt x="18301" y="11188"/>
                      <a:pt x="18375" y="11188"/>
                    </a:cubicBezTo>
                    <a:cubicBezTo>
                      <a:pt x="18350" y="11111"/>
                      <a:pt x="18772" y="10928"/>
                      <a:pt x="18772" y="10890"/>
                    </a:cubicBezTo>
                    <a:cubicBezTo>
                      <a:pt x="18825" y="10871"/>
                      <a:pt x="18871" y="10761"/>
                      <a:pt x="18871" y="10699"/>
                    </a:cubicBezTo>
                    <a:cubicBezTo>
                      <a:pt x="18871" y="10603"/>
                      <a:pt x="18942" y="10596"/>
                      <a:pt x="18942" y="10522"/>
                    </a:cubicBezTo>
                    <a:cubicBezTo>
                      <a:pt x="19056" y="10446"/>
                      <a:pt x="19083" y="10254"/>
                      <a:pt x="18928" y="10210"/>
                    </a:cubicBezTo>
                    <a:cubicBezTo>
                      <a:pt x="18955" y="10373"/>
                      <a:pt x="18814" y="10287"/>
                      <a:pt x="18834" y="10243"/>
                    </a:cubicBezTo>
                    <a:cubicBezTo>
                      <a:pt x="18865" y="10178"/>
                      <a:pt x="18819" y="10152"/>
                      <a:pt x="18772" y="10097"/>
                    </a:cubicBezTo>
                    <a:cubicBezTo>
                      <a:pt x="18718" y="10070"/>
                      <a:pt x="18783" y="10009"/>
                      <a:pt x="18729" y="9969"/>
                    </a:cubicBezTo>
                    <a:cubicBezTo>
                      <a:pt x="18658" y="10146"/>
                      <a:pt x="18520" y="10224"/>
                      <a:pt x="18375" y="10224"/>
                    </a:cubicBezTo>
                    <a:cubicBezTo>
                      <a:pt x="18334" y="10107"/>
                      <a:pt x="18463" y="10258"/>
                      <a:pt x="18358" y="10097"/>
                    </a:cubicBezTo>
                    <a:cubicBezTo>
                      <a:pt x="18327" y="10050"/>
                      <a:pt x="18318" y="9998"/>
                      <a:pt x="18332" y="9941"/>
                    </a:cubicBezTo>
                    <a:cubicBezTo>
                      <a:pt x="18314" y="9941"/>
                      <a:pt x="18317" y="9936"/>
                      <a:pt x="18304" y="9926"/>
                    </a:cubicBezTo>
                    <a:cubicBezTo>
                      <a:pt x="18279" y="10077"/>
                      <a:pt x="18295" y="10097"/>
                      <a:pt x="18190" y="10097"/>
                    </a:cubicBezTo>
                    <a:cubicBezTo>
                      <a:pt x="18172" y="10045"/>
                      <a:pt x="18273" y="10019"/>
                      <a:pt x="18191" y="9939"/>
                    </a:cubicBezTo>
                    <a:cubicBezTo>
                      <a:pt x="18158" y="9908"/>
                      <a:pt x="18134" y="9823"/>
                      <a:pt x="18134" y="9785"/>
                    </a:cubicBezTo>
                    <a:cubicBezTo>
                      <a:pt x="18088" y="9754"/>
                      <a:pt x="17978" y="9575"/>
                      <a:pt x="18005" y="9526"/>
                    </a:cubicBezTo>
                    <a:cubicBezTo>
                      <a:pt x="18105" y="9345"/>
                      <a:pt x="18341" y="9758"/>
                      <a:pt x="18318" y="9827"/>
                    </a:cubicBezTo>
                    <a:cubicBezTo>
                      <a:pt x="18332" y="9822"/>
                      <a:pt x="18336" y="9827"/>
                      <a:pt x="18332" y="9841"/>
                    </a:cubicBezTo>
                    <a:cubicBezTo>
                      <a:pt x="18615" y="9756"/>
                      <a:pt x="18856" y="10026"/>
                      <a:pt x="19140" y="10026"/>
                    </a:cubicBezTo>
                    <a:cubicBezTo>
                      <a:pt x="19191" y="10047"/>
                      <a:pt x="19347" y="10079"/>
                      <a:pt x="19465" y="10072"/>
                    </a:cubicBezTo>
                    <a:cubicBezTo>
                      <a:pt x="19485" y="10312"/>
                      <a:pt x="19498" y="10554"/>
                      <a:pt x="19498" y="10799"/>
                    </a:cubicBezTo>
                    <a:cubicBezTo>
                      <a:pt x="19500" y="12687"/>
                      <a:pt x="18894" y="14433"/>
                      <a:pt x="17869" y="15860"/>
                    </a:cubicBezTo>
                    <a:close/>
                    <a:moveTo>
                      <a:pt x="16109" y="8099"/>
                    </a:moveTo>
                    <a:cubicBezTo>
                      <a:pt x="16087" y="7865"/>
                      <a:pt x="16229" y="7741"/>
                      <a:pt x="16321" y="7532"/>
                    </a:cubicBezTo>
                    <a:cubicBezTo>
                      <a:pt x="16482" y="7516"/>
                      <a:pt x="16539" y="7556"/>
                      <a:pt x="16534" y="7702"/>
                    </a:cubicBezTo>
                    <a:cubicBezTo>
                      <a:pt x="16648" y="7702"/>
                      <a:pt x="16556" y="7834"/>
                      <a:pt x="16708" y="7776"/>
                    </a:cubicBezTo>
                    <a:cubicBezTo>
                      <a:pt x="16745" y="7724"/>
                      <a:pt x="16796" y="7709"/>
                      <a:pt x="16860" y="7731"/>
                    </a:cubicBezTo>
                    <a:cubicBezTo>
                      <a:pt x="16959" y="7731"/>
                      <a:pt x="16986" y="7787"/>
                      <a:pt x="17059" y="7787"/>
                    </a:cubicBezTo>
                    <a:cubicBezTo>
                      <a:pt x="17129" y="7929"/>
                      <a:pt x="17351" y="7886"/>
                      <a:pt x="17342" y="8142"/>
                    </a:cubicBezTo>
                    <a:cubicBezTo>
                      <a:pt x="17504" y="8142"/>
                      <a:pt x="17200" y="8306"/>
                      <a:pt x="17200" y="8269"/>
                    </a:cubicBezTo>
                    <a:cubicBezTo>
                      <a:pt x="17019" y="8321"/>
                      <a:pt x="16979" y="8142"/>
                      <a:pt x="16902" y="8142"/>
                    </a:cubicBezTo>
                    <a:cubicBezTo>
                      <a:pt x="16902" y="8309"/>
                      <a:pt x="16808" y="8113"/>
                      <a:pt x="16789" y="8113"/>
                    </a:cubicBezTo>
                    <a:cubicBezTo>
                      <a:pt x="16789" y="8170"/>
                      <a:pt x="16242" y="8203"/>
                      <a:pt x="16151" y="8198"/>
                    </a:cubicBezTo>
                    <a:cubicBezTo>
                      <a:pt x="16164" y="8130"/>
                      <a:pt x="16176" y="8115"/>
                      <a:pt x="16109" y="8099"/>
                    </a:cubicBezTo>
                    <a:close/>
                    <a:moveTo>
                      <a:pt x="16109" y="8099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Freeform: Shape 46"/>
              <p:cNvSpPr/>
              <p:nvPr/>
            </p:nvSpPr>
            <p:spPr bwMode="auto">
              <a:xfrm>
                <a:off x="304" y="144"/>
                <a:ext cx="22" cy="7"/>
              </a:xfrm>
              <a:custGeom>
                <a:avLst/>
                <a:gdLst>
                  <a:gd name="T0" fmla="*/ 0 w 20542"/>
                  <a:gd name="T1" fmla="*/ 0 h 17263"/>
                  <a:gd name="T2" fmla="*/ 0 w 20542"/>
                  <a:gd name="T3" fmla="*/ 0 h 17263"/>
                  <a:gd name="T4" fmla="*/ 0 w 20542"/>
                  <a:gd name="T5" fmla="*/ 0 h 17263"/>
                  <a:gd name="T6" fmla="*/ 0 w 20542"/>
                  <a:gd name="T7" fmla="*/ 0 h 17263"/>
                  <a:gd name="T8" fmla="*/ 0 w 20542"/>
                  <a:gd name="T9" fmla="*/ 0 h 17263"/>
                  <a:gd name="T10" fmla="*/ 0 w 20542"/>
                  <a:gd name="T11" fmla="*/ 0 h 17263"/>
                  <a:gd name="T12" fmla="*/ 0 w 20542"/>
                  <a:gd name="T13" fmla="*/ 0 h 17263"/>
                  <a:gd name="T14" fmla="*/ 0 w 20542"/>
                  <a:gd name="T15" fmla="*/ 0 h 17263"/>
                  <a:gd name="T16" fmla="*/ 0 w 20542"/>
                  <a:gd name="T17" fmla="*/ 0 h 17263"/>
                  <a:gd name="T18" fmla="*/ 0 w 20542"/>
                  <a:gd name="T19" fmla="*/ 0 h 17263"/>
                  <a:gd name="T20" fmla="*/ 0 w 20542"/>
                  <a:gd name="T21" fmla="*/ 0 h 17263"/>
                  <a:gd name="T22" fmla="*/ 0 w 20542"/>
                  <a:gd name="T23" fmla="*/ 0 h 17263"/>
                  <a:gd name="T24" fmla="*/ 0 w 20542"/>
                  <a:gd name="T25" fmla="*/ 0 h 1726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0542" h="17263">
                    <a:moveTo>
                      <a:pt x="19936" y="4186"/>
                    </a:moveTo>
                    <a:cubicBezTo>
                      <a:pt x="18293" y="6058"/>
                      <a:pt x="18766" y="9572"/>
                      <a:pt x="16483" y="7506"/>
                    </a:cubicBezTo>
                    <a:cubicBezTo>
                      <a:pt x="16483" y="-3197"/>
                      <a:pt x="15350" y="3479"/>
                      <a:pt x="11192" y="4910"/>
                    </a:cubicBezTo>
                    <a:cubicBezTo>
                      <a:pt x="10429" y="5139"/>
                      <a:pt x="5153" y="9537"/>
                      <a:pt x="5153" y="7506"/>
                    </a:cubicBezTo>
                    <a:cubicBezTo>
                      <a:pt x="5095" y="7506"/>
                      <a:pt x="5320" y="3196"/>
                      <a:pt x="5153" y="1660"/>
                    </a:cubicBezTo>
                    <a:cubicBezTo>
                      <a:pt x="4048" y="936"/>
                      <a:pt x="4819" y="1660"/>
                      <a:pt x="4819" y="0"/>
                    </a:cubicBezTo>
                    <a:cubicBezTo>
                      <a:pt x="4281" y="0"/>
                      <a:pt x="349" y="4186"/>
                      <a:pt x="349" y="4186"/>
                    </a:cubicBezTo>
                    <a:cubicBezTo>
                      <a:pt x="3714" y="4186"/>
                      <a:pt x="0" y="10915"/>
                      <a:pt x="0" y="13316"/>
                    </a:cubicBezTo>
                    <a:cubicBezTo>
                      <a:pt x="2602" y="14058"/>
                      <a:pt x="4339" y="16655"/>
                      <a:pt x="6519" y="16655"/>
                    </a:cubicBezTo>
                    <a:cubicBezTo>
                      <a:pt x="6519" y="18403"/>
                      <a:pt x="12450" y="15824"/>
                      <a:pt x="13235" y="15824"/>
                    </a:cubicBezTo>
                    <a:cubicBezTo>
                      <a:pt x="15778" y="15824"/>
                      <a:pt x="17406" y="14729"/>
                      <a:pt x="19412" y="11621"/>
                    </a:cubicBezTo>
                    <a:cubicBezTo>
                      <a:pt x="21600" y="8265"/>
                      <a:pt x="19936" y="8530"/>
                      <a:pt x="19936" y="4186"/>
                    </a:cubicBezTo>
                    <a:close/>
                    <a:moveTo>
                      <a:pt x="19936" y="4186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Freeform: Shape 47"/>
              <p:cNvSpPr/>
              <p:nvPr/>
            </p:nvSpPr>
            <p:spPr bwMode="auto">
              <a:xfrm>
                <a:off x="352" y="168"/>
                <a:ext cx="18" cy="23"/>
              </a:xfrm>
              <a:custGeom>
                <a:avLst/>
                <a:gdLst>
                  <a:gd name="T0" fmla="*/ 0 w 20330"/>
                  <a:gd name="T1" fmla="*/ 0 h 21462"/>
                  <a:gd name="T2" fmla="*/ 0 w 20330"/>
                  <a:gd name="T3" fmla="*/ 0 h 21462"/>
                  <a:gd name="T4" fmla="*/ 0 w 20330"/>
                  <a:gd name="T5" fmla="*/ 0 h 21462"/>
                  <a:gd name="T6" fmla="*/ 0 w 20330"/>
                  <a:gd name="T7" fmla="*/ 0 h 21462"/>
                  <a:gd name="T8" fmla="*/ 0 w 20330"/>
                  <a:gd name="T9" fmla="*/ 0 h 21462"/>
                  <a:gd name="T10" fmla="*/ 0 w 20330"/>
                  <a:gd name="T11" fmla="*/ 0 h 21462"/>
                  <a:gd name="T12" fmla="*/ 0 w 20330"/>
                  <a:gd name="T13" fmla="*/ 0 h 21462"/>
                  <a:gd name="T14" fmla="*/ 0 w 20330"/>
                  <a:gd name="T15" fmla="*/ 0 h 21462"/>
                  <a:gd name="T16" fmla="*/ 0 w 20330"/>
                  <a:gd name="T17" fmla="*/ 0 h 21462"/>
                  <a:gd name="T18" fmla="*/ 0 w 20330"/>
                  <a:gd name="T19" fmla="*/ 0 h 21462"/>
                  <a:gd name="T20" fmla="*/ 0 w 20330"/>
                  <a:gd name="T21" fmla="*/ 0 h 21462"/>
                  <a:gd name="T22" fmla="*/ 0 w 20330"/>
                  <a:gd name="T23" fmla="*/ 0 h 21462"/>
                  <a:gd name="T24" fmla="*/ 0 w 20330"/>
                  <a:gd name="T25" fmla="*/ 0 h 21462"/>
                  <a:gd name="T26" fmla="*/ 0 w 20330"/>
                  <a:gd name="T27" fmla="*/ 0 h 21462"/>
                  <a:gd name="T28" fmla="*/ 0 w 20330"/>
                  <a:gd name="T29" fmla="*/ 0 h 21462"/>
                  <a:gd name="T30" fmla="*/ 0 w 20330"/>
                  <a:gd name="T31" fmla="*/ 0 h 21462"/>
                  <a:gd name="T32" fmla="*/ 0 w 20330"/>
                  <a:gd name="T33" fmla="*/ 0 h 2146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0330" h="21462">
                    <a:moveTo>
                      <a:pt x="1685" y="9330"/>
                    </a:moveTo>
                    <a:cubicBezTo>
                      <a:pt x="5927" y="9330"/>
                      <a:pt x="6974" y="10452"/>
                      <a:pt x="7227" y="14183"/>
                    </a:cubicBezTo>
                    <a:cubicBezTo>
                      <a:pt x="12255" y="15539"/>
                      <a:pt x="3833" y="15223"/>
                      <a:pt x="3391" y="15223"/>
                    </a:cubicBezTo>
                    <a:cubicBezTo>
                      <a:pt x="3319" y="16960"/>
                      <a:pt x="268" y="20457"/>
                      <a:pt x="4176" y="19489"/>
                    </a:cubicBezTo>
                    <a:cubicBezTo>
                      <a:pt x="7019" y="18785"/>
                      <a:pt x="7633" y="18947"/>
                      <a:pt x="7651" y="21461"/>
                    </a:cubicBezTo>
                    <a:cubicBezTo>
                      <a:pt x="11424" y="21461"/>
                      <a:pt x="16723" y="21600"/>
                      <a:pt x="18745" y="18346"/>
                    </a:cubicBezTo>
                    <a:cubicBezTo>
                      <a:pt x="20776" y="18346"/>
                      <a:pt x="20938" y="16755"/>
                      <a:pt x="18745" y="16264"/>
                    </a:cubicBezTo>
                    <a:cubicBezTo>
                      <a:pt x="18745" y="18089"/>
                      <a:pt x="18853" y="18001"/>
                      <a:pt x="16605" y="18001"/>
                    </a:cubicBezTo>
                    <a:cubicBezTo>
                      <a:pt x="17427" y="14256"/>
                      <a:pt x="16840" y="11075"/>
                      <a:pt x="12769" y="11075"/>
                    </a:cubicBezTo>
                    <a:cubicBezTo>
                      <a:pt x="13428" y="9477"/>
                      <a:pt x="11731" y="8238"/>
                      <a:pt x="10079" y="7183"/>
                    </a:cubicBezTo>
                    <a:cubicBezTo>
                      <a:pt x="6965" y="5197"/>
                      <a:pt x="10152" y="4742"/>
                      <a:pt x="10639" y="2419"/>
                    </a:cubicBezTo>
                    <a:cubicBezTo>
                      <a:pt x="8337" y="2880"/>
                      <a:pt x="8274" y="4471"/>
                      <a:pt x="5097" y="4500"/>
                    </a:cubicBezTo>
                    <a:cubicBezTo>
                      <a:pt x="5097" y="3951"/>
                      <a:pt x="5783" y="2265"/>
                      <a:pt x="5214" y="2082"/>
                    </a:cubicBezTo>
                    <a:cubicBezTo>
                      <a:pt x="5972" y="2074"/>
                      <a:pt x="8987" y="0"/>
                      <a:pt x="5530" y="0"/>
                    </a:cubicBezTo>
                    <a:cubicBezTo>
                      <a:pt x="4032" y="4486"/>
                      <a:pt x="-662" y="88"/>
                      <a:pt x="78" y="4200"/>
                    </a:cubicBezTo>
                    <a:cubicBezTo>
                      <a:pt x="593" y="6970"/>
                      <a:pt x="1685" y="6780"/>
                      <a:pt x="1685" y="9330"/>
                    </a:cubicBezTo>
                    <a:close/>
                    <a:moveTo>
                      <a:pt x="1685" y="933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Freeform: Shape 48"/>
              <p:cNvSpPr/>
              <p:nvPr/>
            </p:nvSpPr>
            <p:spPr bwMode="auto">
              <a:xfrm>
                <a:off x="336" y="176"/>
                <a:ext cx="9" cy="11"/>
              </a:xfrm>
              <a:custGeom>
                <a:avLst/>
                <a:gdLst>
                  <a:gd name="T0" fmla="*/ 0 w 15938"/>
                  <a:gd name="T1" fmla="*/ 0 h 19489"/>
                  <a:gd name="T2" fmla="*/ 0 w 15938"/>
                  <a:gd name="T3" fmla="*/ 0 h 19489"/>
                  <a:gd name="T4" fmla="*/ 0 w 15938"/>
                  <a:gd name="T5" fmla="*/ 0 h 19489"/>
                  <a:gd name="T6" fmla="*/ 0 w 15938"/>
                  <a:gd name="T7" fmla="*/ 0 h 19489"/>
                  <a:gd name="T8" fmla="*/ 0 w 15938"/>
                  <a:gd name="T9" fmla="*/ 0 h 19489"/>
                  <a:gd name="T10" fmla="*/ 0 w 15938"/>
                  <a:gd name="T11" fmla="*/ 0 h 19489"/>
                  <a:gd name="T12" fmla="*/ 0 w 15938"/>
                  <a:gd name="T13" fmla="*/ 0 h 19489"/>
                  <a:gd name="T14" fmla="*/ 0 w 15938"/>
                  <a:gd name="T15" fmla="*/ 0 h 194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938" h="19489">
                    <a:moveTo>
                      <a:pt x="1447" y="19489"/>
                    </a:moveTo>
                    <a:cubicBezTo>
                      <a:pt x="10460" y="19334"/>
                      <a:pt x="12771" y="13571"/>
                      <a:pt x="15260" y="5681"/>
                    </a:cubicBezTo>
                    <a:cubicBezTo>
                      <a:pt x="17711" y="-2111"/>
                      <a:pt x="12911" y="1905"/>
                      <a:pt x="10498" y="2201"/>
                    </a:cubicBezTo>
                    <a:cubicBezTo>
                      <a:pt x="8430" y="3342"/>
                      <a:pt x="6949" y="-1688"/>
                      <a:pt x="6043" y="608"/>
                    </a:cubicBezTo>
                    <a:cubicBezTo>
                      <a:pt x="5264" y="2567"/>
                      <a:pt x="6668" y="4864"/>
                      <a:pt x="8673" y="4864"/>
                    </a:cubicBezTo>
                    <a:cubicBezTo>
                      <a:pt x="8149" y="6540"/>
                      <a:pt x="-3889" y="8499"/>
                      <a:pt x="2047" y="10190"/>
                    </a:cubicBezTo>
                    <a:cubicBezTo>
                      <a:pt x="1320" y="14008"/>
                      <a:pt x="-1795" y="15896"/>
                      <a:pt x="1447" y="19489"/>
                    </a:cubicBezTo>
                    <a:close/>
                    <a:moveTo>
                      <a:pt x="1447" y="19489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Freeform: Shape 49"/>
              <p:cNvSpPr/>
              <p:nvPr/>
            </p:nvSpPr>
            <p:spPr bwMode="auto">
              <a:xfrm>
                <a:off x="352" y="192"/>
                <a:ext cx="2" cy="1"/>
              </a:xfrm>
              <a:custGeom>
                <a:avLst/>
                <a:gdLst>
                  <a:gd name="T0" fmla="*/ 0 w 21600"/>
                  <a:gd name="T1" fmla="*/ 0 h 13852"/>
                  <a:gd name="T2" fmla="*/ 0 w 21600"/>
                  <a:gd name="T3" fmla="*/ 0 h 13852"/>
                  <a:gd name="T4" fmla="*/ 0 w 21600"/>
                  <a:gd name="T5" fmla="*/ 0 h 13852"/>
                  <a:gd name="T6" fmla="*/ 0 w 21600"/>
                  <a:gd name="T7" fmla="*/ 0 h 13852"/>
                  <a:gd name="T8" fmla="*/ 0 w 21600"/>
                  <a:gd name="T9" fmla="*/ 0 h 138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13852">
                    <a:moveTo>
                      <a:pt x="0" y="4834"/>
                    </a:moveTo>
                    <a:cubicBezTo>
                      <a:pt x="3511" y="21600"/>
                      <a:pt x="21600" y="12034"/>
                      <a:pt x="21600" y="0"/>
                    </a:cubicBezTo>
                    <a:cubicBezTo>
                      <a:pt x="15647" y="0"/>
                      <a:pt x="9617" y="0"/>
                      <a:pt x="3511" y="0"/>
                    </a:cubicBezTo>
                    <a:cubicBezTo>
                      <a:pt x="4732" y="4834"/>
                      <a:pt x="3435" y="6480"/>
                      <a:pt x="0" y="4834"/>
                    </a:cubicBezTo>
                    <a:close/>
                    <a:moveTo>
                      <a:pt x="0" y="4834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Freeform: Shape 50"/>
              <p:cNvSpPr/>
              <p:nvPr/>
            </p:nvSpPr>
            <p:spPr bwMode="auto">
              <a:xfrm>
                <a:off x="240" y="200"/>
                <a:ext cx="3" cy="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4954" y="20491"/>
                      <a:pt x="21600" y="16184"/>
                      <a:pt x="21600" y="0"/>
                    </a:cubicBezTo>
                    <a:cubicBezTo>
                      <a:pt x="7849" y="9201"/>
                      <a:pt x="3208" y="652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Freeform: Shape 51"/>
              <p:cNvSpPr/>
              <p:nvPr/>
            </p:nvSpPr>
            <p:spPr bwMode="auto">
              <a:xfrm>
                <a:off x="376" y="216"/>
                <a:ext cx="3" cy="4"/>
              </a:xfrm>
              <a:custGeom>
                <a:avLst/>
                <a:gdLst>
                  <a:gd name="T0" fmla="*/ 0 w 15151"/>
                  <a:gd name="T1" fmla="*/ 0 h 21600"/>
                  <a:gd name="T2" fmla="*/ 0 w 15151"/>
                  <a:gd name="T3" fmla="*/ 0 h 21600"/>
                  <a:gd name="T4" fmla="*/ 0 w 15151"/>
                  <a:gd name="T5" fmla="*/ 0 h 21600"/>
                  <a:gd name="T6" fmla="*/ 0 w 15151"/>
                  <a:gd name="T7" fmla="*/ 0 h 21600"/>
                  <a:gd name="T8" fmla="*/ 0 w 15151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151" h="21600">
                    <a:moveTo>
                      <a:pt x="10724" y="0"/>
                    </a:moveTo>
                    <a:cubicBezTo>
                      <a:pt x="11899" y="6522"/>
                      <a:pt x="8375" y="7809"/>
                      <a:pt x="0" y="3905"/>
                    </a:cubicBezTo>
                    <a:cubicBezTo>
                      <a:pt x="3373" y="13417"/>
                      <a:pt x="1667" y="15535"/>
                      <a:pt x="7124" y="21600"/>
                    </a:cubicBezTo>
                    <a:cubicBezTo>
                      <a:pt x="9284" y="12503"/>
                      <a:pt x="21600" y="3905"/>
                      <a:pt x="10724" y="0"/>
                    </a:cubicBezTo>
                    <a:close/>
                    <a:moveTo>
                      <a:pt x="10724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Freeform: Shape 52"/>
              <p:cNvSpPr/>
              <p:nvPr/>
            </p:nvSpPr>
            <p:spPr bwMode="auto">
              <a:xfrm>
                <a:off x="376" y="216"/>
                <a:ext cx="3" cy="5"/>
              </a:xfrm>
              <a:custGeom>
                <a:avLst/>
                <a:gdLst>
                  <a:gd name="T0" fmla="*/ 0 w 14680"/>
                  <a:gd name="T1" fmla="*/ 0 h 18108"/>
                  <a:gd name="T2" fmla="*/ 0 w 14680"/>
                  <a:gd name="T3" fmla="*/ 0 h 18108"/>
                  <a:gd name="T4" fmla="*/ 0 w 14680"/>
                  <a:gd name="T5" fmla="*/ 0 h 18108"/>
                  <a:gd name="T6" fmla="*/ 0 w 14680"/>
                  <a:gd name="T7" fmla="*/ 0 h 18108"/>
                  <a:gd name="T8" fmla="*/ 0 w 14680"/>
                  <a:gd name="T9" fmla="*/ 0 h 18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680" h="18108">
                    <a:moveTo>
                      <a:pt x="10298" y="0"/>
                    </a:moveTo>
                    <a:cubicBezTo>
                      <a:pt x="10298" y="7291"/>
                      <a:pt x="8417" y="10676"/>
                      <a:pt x="5725" y="2364"/>
                    </a:cubicBezTo>
                    <a:cubicBezTo>
                      <a:pt x="-3356" y="2364"/>
                      <a:pt x="1087" y="12243"/>
                      <a:pt x="1087" y="17618"/>
                    </a:cubicBezTo>
                    <a:cubicBezTo>
                      <a:pt x="18244" y="21600"/>
                      <a:pt x="16493" y="0"/>
                      <a:pt x="10298" y="0"/>
                    </a:cubicBezTo>
                    <a:close/>
                    <a:moveTo>
                      <a:pt x="10298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Freeform: Shape 53"/>
              <p:cNvSpPr/>
              <p:nvPr/>
            </p:nvSpPr>
            <p:spPr bwMode="auto">
              <a:xfrm>
                <a:off x="392" y="232"/>
                <a:ext cx="7" cy="3"/>
              </a:xfrm>
              <a:custGeom>
                <a:avLst/>
                <a:gdLst>
                  <a:gd name="T0" fmla="*/ 0 w 21600"/>
                  <a:gd name="T1" fmla="*/ 0 h 9393"/>
                  <a:gd name="T2" fmla="*/ 0 w 21600"/>
                  <a:gd name="T3" fmla="*/ 0 h 9393"/>
                  <a:gd name="T4" fmla="*/ 0 w 21600"/>
                  <a:gd name="T5" fmla="*/ 0 h 9393"/>
                  <a:gd name="T6" fmla="*/ 0 w 21600"/>
                  <a:gd name="T7" fmla="*/ 0 h 9393"/>
                  <a:gd name="T8" fmla="*/ 0 w 21600"/>
                  <a:gd name="T9" fmla="*/ 0 h 93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9393">
                    <a:moveTo>
                      <a:pt x="21600" y="0"/>
                    </a:moveTo>
                    <a:cubicBezTo>
                      <a:pt x="15130" y="2920"/>
                      <a:pt x="18136" y="5863"/>
                      <a:pt x="9453" y="3062"/>
                    </a:cubicBezTo>
                    <a:cubicBezTo>
                      <a:pt x="5701" y="1875"/>
                      <a:pt x="1732" y="-3323"/>
                      <a:pt x="0" y="3371"/>
                    </a:cubicBezTo>
                    <a:cubicBezTo>
                      <a:pt x="11016" y="4439"/>
                      <a:pt x="21600" y="18277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Freeform: Shape 54"/>
              <p:cNvSpPr/>
              <p:nvPr/>
            </p:nvSpPr>
            <p:spPr bwMode="auto">
              <a:xfrm>
                <a:off x="320" y="232"/>
                <a:ext cx="166" cy="223"/>
              </a:xfrm>
              <a:custGeom>
                <a:avLst/>
                <a:gdLst>
                  <a:gd name="T0" fmla="*/ 0 w 21517"/>
                  <a:gd name="T1" fmla="*/ 0 h 21336"/>
                  <a:gd name="T2" fmla="*/ 0 w 21517"/>
                  <a:gd name="T3" fmla="*/ 0 h 21336"/>
                  <a:gd name="T4" fmla="*/ 0 w 21517"/>
                  <a:gd name="T5" fmla="*/ 0 h 21336"/>
                  <a:gd name="T6" fmla="*/ 0 w 21517"/>
                  <a:gd name="T7" fmla="*/ 0 h 21336"/>
                  <a:gd name="T8" fmla="*/ 0 w 21517"/>
                  <a:gd name="T9" fmla="*/ 0 h 21336"/>
                  <a:gd name="T10" fmla="*/ 0 w 21517"/>
                  <a:gd name="T11" fmla="*/ 0 h 21336"/>
                  <a:gd name="T12" fmla="*/ 0 w 21517"/>
                  <a:gd name="T13" fmla="*/ 0 h 21336"/>
                  <a:gd name="T14" fmla="*/ 0 w 21517"/>
                  <a:gd name="T15" fmla="*/ 0 h 21336"/>
                  <a:gd name="T16" fmla="*/ 0 w 21517"/>
                  <a:gd name="T17" fmla="*/ 0 h 21336"/>
                  <a:gd name="T18" fmla="*/ 0 w 21517"/>
                  <a:gd name="T19" fmla="*/ 0 h 21336"/>
                  <a:gd name="T20" fmla="*/ 0 w 21517"/>
                  <a:gd name="T21" fmla="*/ 0 h 21336"/>
                  <a:gd name="T22" fmla="*/ 0 w 21517"/>
                  <a:gd name="T23" fmla="*/ 0 h 21336"/>
                  <a:gd name="T24" fmla="*/ 0 w 21517"/>
                  <a:gd name="T25" fmla="*/ 0 h 21336"/>
                  <a:gd name="T26" fmla="*/ 0 w 21517"/>
                  <a:gd name="T27" fmla="*/ 0 h 21336"/>
                  <a:gd name="T28" fmla="*/ 0 w 21517"/>
                  <a:gd name="T29" fmla="*/ 0 h 21336"/>
                  <a:gd name="T30" fmla="*/ 0 w 21517"/>
                  <a:gd name="T31" fmla="*/ 0 h 21336"/>
                  <a:gd name="T32" fmla="*/ 0 w 21517"/>
                  <a:gd name="T33" fmla="*/ 0 h 21336"/>
                  <a:gd name="T34" fmla="*/ 0 w 21517"/>
                  <a:gd name="T35" fmla="*/ 0 h 21336"/>
                  <a:gd name="T36" fmla="*/ 0 w 21517"/>
                  <a:gd name="T37" fmla="*/ 0 h 21336"/>
                  <a:gd name="T38" fmla="*/ 0 w 21517"/>
                  <a:gd name="T39" fmla="*/ 0 h 21336"/>
                  <a:gd name="T40" fmla="*/ 0 w 21517"/>
                  <a:gd name="T41" fmla="*/ 0 h 21336"/>
                  <a:gd name="T42" fmla="*/ 0 w 21517"/>
                  <a:gd name="T43" fmla="*/ 0 h 21336"/>
                  <a:gd name="T44" fmla="*/ 0 w 21517"/>
                  <a:gd name="T45" fmla="*/ 0 h 21336"/>
                  <a:gd name="T46" fmla="*/ 0 w 21517"/>
                  <a:gd name="T47" fmla="*/ 0 h 21336"/>
                  <a:gd name="T48" fmla="*/ 0 w 21517"/>
                  <a:gd name="T49" fmla="*/ 0 h 21336"/>
                  <a:gd name="T50" fmla="*/ 0 w 21517"/>
                  <a:gd name="T51" fmla="*/ 0 h 21336"/>
                  <a:gd name="T52" fmla="*/ 0 w 21517"/>
                  <a:gd name="T53" fmla="*/ 0 h 21336"/>
                  <a:gd name="T54" fmla="*/ 0 w 21517"/>
                  <a:gd name="T55" fmla="*/ 0 h 21336"/>
                  <a:gd name="T56" fmla="*/ 0 w 21517"/>
                  <a:gd name="T57" fmla="*/ 0 h 21336"/>
                  <a:gd name="T58" fmla="*/ 0 w 21517"/>
                  <a:gd name="T59" fmla="*/ 0 h 21336"/>
                  <a:gd name="T60" fmla="*/ 0 w 21517"/>
                  <a:gd name="T61" fmla="*/ 0 h 21336"/>
                  <a:gd name="T62" fmla="*/ 0 w 21517"/>
                  <a:gd name="T63" fmla="*/ 0 h 21336"/>
                  <a:gd name="T64" fmla="*/ 0 w 21517"/>
                  <a:gd name="T65" fmla="*/ 0 h 213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1517" h="21336">
                    <a:moveTo>
                      <a:pt x="19567" y="7931"/>
                    </a:moveTo>
                    <a:cubicBezTo>
                      <a:pt x="19048" y="7904"/>
                      <a:pt x="19448" y="7845"/>
                      <a:pt x="19422" y="7719"/>
                    </a:cubicBezTo>
                    <a:cubicBezTo>
                      <a:pt x="19025" y="7719"/>
                      <a:pt x="18300" y="6676"/>
                      <a:pt x="18300" y="6418"/>
                    </a:cubicBezTo>
                    <a:cubicBezTo>
                      <a:pt x="18154" y="6364"/>
                      <a:pt x="18030" y="5984"/>
                      <a:pt x="18056" y="5984"/>
                    </a:cubicBezTo>
                    <a:cubicBezTo>
                      <a:pt x="17943" y="5729"/>
                      <a:pt x="17483" y="5519"/>
                      <a:pt x="17666" y="5262"/>
                    </a:cubicBezTo>
                    <a:cubicBezTo>
                      <a:pt x="17237" y="5072"/>
                      <a:pt x="16781" y="4416"/>
                      <a:pt x="16643" y="4106"/>
                    </a:cubicBezTo>
                    <a:cubicBezTo>
                      <a:pt x="16386" y="3964"/>
                      <a:pt x="16203" y="3565"/>
                      <a:pt x="16203" y="3348"/>
                    </a:cubicBezTo>
                    <a:cubicBezTo>
                      <a:pt x="15909" y="3348"/>
                      <a:pt x="15513" y="2695"/>
                      <a:pt x="15570" y="2445"/>
                    </a:cubicBezTo>
                    <a:cubicBezTo>
                      <a:pt x="15293" y="2445"/>
                      <a:pt x="15220" y="2082"/>
                      <a:pt x="14935" y="2082"/>
                    </a:cubicBezTo>
                    <a:cubicBezTo>
                      <a:pt x="15075" y="1777"/>
                      <a:pt x="13120" y="1748"/>
                      <a:pt x="12791" y="1721"/>
                    </a:cubicBezTo>
                    <a:cubicBezTo>
                      <a:pt x="12847" y="1475"/>
                      <a:pt x="12591" y="1324"/>
                      <a:pt x="12302" y="1324"/>
                    </a:cubicBezTo>
                    <a:cubicBezTo>
                      <a:pt x="12302" y="1706"/>
                      <a:pt x="11199" y="1748"/>
                      <a:pt x="10824" y="1733"/>
                    </a:cubicBezTo>
                    <a:cubicBezTo>
                      <a:pt x="10554" y="1724"/>
                      <a:pt x="9962" y="1667"/>
                      <a:pt x="9962" y="1432"/>
                    </a:cubicBezTo>
                    <a:cubicBezTo>
                      <a:pt x="9775" y="1397"/>
                      <a:pt x="9512" y="1432"/>
                      <a:pt x="9230" y="1432"/>
                    </a:cubicBezTo>
                    <a:cubicBezTo>
                      <a:pt x="9295" y="1188"/>
                      <a:pt x="8622" y="87"/>
                      <a:pt x="8255" y="22"/>
                    </a:cubicBezTo>
                    <a:cubicBezTo>
                      <a:pt x="8255" y="58"/>
                      <a:pt x="8255" y="96"/>
                      <a:pt x="8255" y="132"/>
                    </a:cubicBezTo>
                    <a:cubicBezTo>
                      <a:pt x="7980" y="165"/>
                      <a:pt x="6254" y="-152"/>
                      <a:pt x="6254" y="96"/>
                    </a:cubicBezTo>
                    <a:cubicBezTo>
                      <a:pt x="6047" y="96"/>
                      <a:pt x="5172" y="326"/>
                      <a:pt x="5035" y="529"/>
                    </a:cubicBezTo>
                    <a:cubicBezTo>
                      <a:pt x="4952" y="529"/>
                      <a:pt x="4156" y="817"/>
                      <a:pt x="4156" y="601"/>
                    </a:cubicBezTo>
                    <a:cubicBezTo>
                      <a:pt x="3956" y="601"/>
                      <a:pt x="3715" y="678"/>
                      <a:pt x="3619" y="817"/>
                    </a:cubicBezTo>
                    <a:cubicBezTo>
                      <a:pt x="3402" y="817"/>
                      <a:pt x="3172" y="1103"/>
                      <a:pt x="3035" y="1215"/>
                    </a:cubicBezTo>
                    <a:cubicBezTo>
                      <a:pt x="2658" y="1182"/>
                      <a:pt x="2928" y="1003"/>
                      <a:pt x="2548" y="1396"/>
                    </a:cubicBezTo>
                    <a:cubicBezTo>
                      <a:pt x="2548" y="1525"/>
                      <a:pt x="2261" y="2081"/>
                      <a:pt x="2207" y="2081"/>
                    </a:cubicBezTo>
                    <a:cubicBezTo>
                      <a:pt x="2328" y="2171"/>
                      <a:pt x="2324" y="2220"/>
                      <a:pt x="2207" y="2335"/>
                    </a:cubicBezTo>
                    <a:cubicBezTo>
                      <a:pt x="1938" y="2494"/>
                      <a:pt x="1785" y="2817"/>
                      <a:pt x="1524" y="2913"/>
                    </a:cubicBezTo>
                    <a:cubicBezTo>
                      <a:pt x="1250" y="3250"/>
                      <a:pt x="1191" y="2890"/>
                      <a:pt x="986" y="3269"/>
                    </a:cubicBezTo>
                    <a:cubicBezTo>
                      <a:pt x="875" y="3480"/>
                      <a:pt x="721" y="3638"/>
                      <a:pt x="602" y="3808"/>
                    </a:cubicBezTo>
                    <a:cubicBezTo>
                      <a:pt x="225" y="4344"/>
                      <a:pt x="207" y="4578"/>
                      <a:pt x="207" y="5081"/>
                    </a:cubicBezTo>
                    <a:cubicBezTo>
                      <a:pt x="207" y="5260"/>
                      <a:pt x="-50" y="5426"/>
                      <a:pt x="9" y="5578"/>
                    </a:cubicBezTo>
                    <a:cubicBezTo>
                      <a:pt x="89" y="5782"/>
                      <a:pt x="253" y="6208"/>
                      <a:pt x="207" y="6345"/>
                    </a:cubicBezTo>
                    <a:cubicBezTo>
                      <a:pt x="20" y="6345"/>
                      <a:pt x="-83" y="6832"/>
                      <a:pt x="258" y="6959"/>
                    </a:cubicBezTo>
                    <a:cubicBezTo>
                      <a:pt x="258" y="7279"/>
                      <a:pt x="886" y="8246"/>
                      <a:pt x="1279" y="8440"/>
                    </a:cubicBezTo>
                    <a:cubicBezTo>
                      <a:pt x="1279" y="8705"/>
                      <a:pt x="1993" y="9271"/>
                      <a:pt x="2352" y="9271"/>
                    </a:cubicBezTo>
                    <a:cubicBezTo>
                      <a:pt x="2491" y="9476"/>
                      <a:pt x="3961" y="9781"/>
                      <a:pt x="3961" y="9524"/>
                    </a:cubicBezTo>
                    <a:cubicBezTo>
                      <a:pt x="4560" y="9524"/>
                      <a:pt x="6671" y="9237"/>
                      <a:pt x="6986" y="9705"/>
                    </a:cubicBezTo>
                    <a:cubicBezTo>
                      <a:pt x="7519" y="9705"/>
                      <a:pt x="7714" y="9638"/>
                      <a:pt x="8206" y="9813"/>
                    </a:cubicBezTo>
                    <a:cubicBezTo>
                      <a:pt x="8271" y="10083"/>
                      <a:pt x="8170" y="10898"/>
                      <a:pt x="7914" y="11114"/>
                    </a:cubicBezTo>
                    <a:cubicBezTo>
                      <a:pt x="7914" y="11477"/>
                      <a:pt x="8059" y="11859"/>
                      <a:pt x="8450" y="12053"/>
                    </a:cubicBezTo>
                    <a:cubicBezTo>
                      <a:pt x="8479" y="12141"/>
                      <a:pt x="8758" y="12486"/>
                      <a:pt x="8841" y="12486"/>
                    </a:cubicBezTo>
                    <a:cubicBezTo>
                      <a:pt x="8993" y="12942"/>
                      <a:pt x="9163" y="13337"/>
                      <a:pt x="9049" y="13983"/>
                    </a:cubicBezTo>
                    <a:cubicBezTo>
                      <a:pt x="8944" y="14571"/>
                      <a:pt x="8694" y="14920"/>
                      <a:pt x="8694" y="15448"/>
                    </a:cubicBezTo>
                    <a:cubicBezTo>
                      <a:pt x="8545" y="15448"/>
                      <a:pt x="8841" y="16459"/>
                      <a:pt x="8986" y="16459"/>
                    </a:cubicBezTo>
                    <a:cubicBezTo>
                      <a:pt x="8986" y="16919"/>
                      <a:pt x="9475" y="17333"/>
                      <a:pt x="9475" y="17832"/>
                    </a:cubicBezTo>
                    <a:cubicBezTo>
                      <a:pt x="9504" y="17832"/>
                      <a:pt x="9670" y="18303"/>
                      <a:pt x="9670" y="18446"/>
                    </a:cubicBezTo>
                    <a:cubicBezTo>
                      <a:pt x="9519" y="18446"/>
                      <a:pt x="10450" y="19829"/>
                      <a:pt x="10450" y="19928"/>
                    </a:cubicBezTo>
                    <a:cubicBezTo>
                      <a:pt x="10616" y="19928"/>
                      <a:pt x="10640" y="20397"/>
                      <a:pt x="10790" y="20397"/>
                    </a:cubicBezTo>
                    <a:cubicBezTo>
                      <a:pt x="10816" y="20709"/>
                      <a:pt x="10985" y="20998"/>
                      <a:pt x="10985" y="21228"/>
                    </a:cubicBezTo>
                    <a:cubicBezTo>
                      <a:pt x="11180" y="21448"/>
                      <a:pt x="11986" y="21264"/>
                      <a:pt x="12301" y="21264"/>
                    </a:cubicBezTo>
                    <a:cubicBezTo>
                      <a:pt x="12301" y="21180"/>
                      <a:pt x="13771" y="20975"/>
                      <a:pt x="13958" y="20975"/>
                    </a:cubicBezTo>
                    <a:cubicBezTo>
                      <a:pt x="14057" y="20878"/>
                      <a:pt x="14690" y="20216"/>
                      <a:pt x="14690" y="20216"/>
                    </a:cubicBezTo>
                    <a:cubicBezTo>
                      <a:pt x="14690" y="19882"/>
                      <a:pt x="15601" y="19238"/>
                      <a:pt x="15959" y="19059"/>
                    </a:cubicBezTo>
                    <a:cubicBezTo>
                      <a:pt x="15959" y="19006"/>
                      <a:pt x="16404" y="18192"/>
                      <a:pt x="16349" y="18192"/>
                    </a:cubicBezTo>
                    <a:cubicBezTo>
                      <a:pt x="16349" y="17624"/>
                      <a:pt x="16544" y="17250"/>
                      <a:pt x="16544" y="16748"/>
                    </a:cubicBezTo>
                    <a:cubicBezTo>
                      <a:pt x="16688" y="16748"/>
                      <a:pt x="16830" y="16278"/>
                      <a:pt x="17128" y="16278"/>
                    </a:cubicBezTo>
                    <a:cubicBezTo>
                      <a:pt x="17212" y="16155"/>
                      <a:pt x="17450" y="16107"/>
                      <a:pt x="17616" y="16024"/>
                    </a:cubicBezTo>
                    <a:cubicBezTo>
                      <a:pt x="17616" y="15713"/>
                      <a:pt x="17957" y="15476"/>
                      <a:pt x="17957" y="15087"/>
                    </a:cubicBezTo>
                    <a:cubicBezTo>
                      <a:pt x="18179" y="15087"/>
                      <a:pt x="17812" y="13876"/>
                      <a:pt x="17812" y="13749"/>
                    </a:cubicBezTo>
                    <a:cubicBezTo>
                      <a:pt x="17382" y="13749"/>
                      <a:pt x="17713" y="12307"/>
                      <a:pt x="17713" y="12124"/>
                    </a:cubicBezTo>
                    <a:cubicBezTo>
                      <a:pt x="17437" y="12124"/>
                      <a:pt x="18620" y="11148"/>
                      <a:pt x="18598" y="11208"/>
                    </a:cubicBezTo>
                    <a:cubicBezTo>
                      <a:pt x="18681" y="10953"/>
                      <a:pt x="19316" y="10604"/>
                      <a:pt x="19526" y="10404"/>
                    </a:cubicBezTo>
                    <a:cubicBezTo>
                      <a:pt x="19713" y="10224"/>
                      <a:pt x="20347" y="9878"/>
                      <a:pt x="20347" y="9667"/>
                    </a:cubicBezTo>
                    <a:cubicBezTo>
                      <a:pt x="20620" y="9565"/>
                      <a:pt x="20654" y="9375"/>
                      <a:pt x="20882" y="9269"/>
                    </a:cubicBezTo>
                    <a:cubicBezTo>
                      <a:pt x="20882" y="9177"/>
                      <a:pt x="20727" y="8909"/>
                      <a:pt x="21077" y="8909"/>
                    </a:cubicBezTo>
                    <a:cubicBezTo>
                      <a:pt x="20989" y="8446"/>
                      <a:pt x="21517" y="8183"/>
                      <a:pt x="21517" y="7716"/>
                    </a:cubicBezTo>
                    <a:cubicBezTo>
                      <a:pt x="21101" y="7817"/>
                      <a:pt x="20526" y="7861"/>
                      <a:pt x="20102" y="7861"/>
                    </a:cubicBezTo>
                    <a:cubicBezTo>
                      <a:pt x="20104" y="7926"/>
                      <a:pt x="19637" y="7935"/>
                      <a:pt x="19567" y="7931"/>
                    </a:cubicBezTo>
                    <a:close/>
                    <a:moveTo>
                      <a:pt x="19567" y="7931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Freeform: Shape 55"/>
              <p:cNvSpPr/>
              <p:nvPr/>
            </p:nvSpPr>
            <p:spPr bwMode="auto">
              <a:xfrm>
                <a:off x="184" y="272"/>
                <a:ext cx="3" cy="2"/>
              </a:xfrm>
              <a:custGeom>
                <a:avLst/>
                <a:gdLst>
                  <a:gd name="T0" fmla="*/ 0 w 16989"/>
                  <a:gd name="T1" fmla="*/ 0 h 15334"/>
                  <a:gd name="T2" fmla="*/ 0 w 16989"/>
                  <a:gd name="T3" fmla="*/ 0 h 15334"/>
                  <a:gd name="T4" fmla="*/ 0 w 16989"/>
                  <a:gd name="T5" fmla="*/ 0 h 15334"/>
                  <a:gd name="T6" fmla="*/ 0 w 16989"/>
                  <a:gd name="T7" fmla="*/ 0 h 15334"/>
                  <a:gd name="T8" fmla="*/ 0 w 16989"/>
                  <a:gd name="T9" fmla="*/ 0 h 153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989" h="15334">
                    <a:moveTo>
                      <a:pt x="5730" y="2266"/>
                    </a:moveTo>
                    <a:cubicBezTo>
                      <a:pt x="4165" y="1591"/>
                      <a:pt x="2498" y="771"/>
                      <a:pt x="900" y="0"/>
                    </a:cubicBezTo>
                    <a:cubicBezTo>
                      <a:pt x="-4611" y="21600"/>
                      <a:pt x="16989" y="17743"/>
                      <a:pt x="16989" y="4629"/>
                    </a:cubicBezTo>
                    <a:cubicBezTo>
                      <a:pt x="12159" y="7955"/>
                      <a:pt x="7839" y="13596"/>
                      <a:pt x="5730" y="2266"/>
                    </a:cubicBezTo>
                    <a:close/>
                    <a:moveTo>
                      <a:pt x="5730" y="2266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Freeform: Shape 56"/>
              <p:cNvSpPr/>
              <p:nvPr/>
            </p:nvSpPr>
            <p:spPr bwMode="auto">
              <a:xfrm>
                <a:off x="192" y="272"/>
                <a:ext cx="16" cy="8"/>
              </a:xfrm>
              <a:custGeom>
                <a:avLst/>
                <a:gdLst>
                  <a:gd name="T0" fmla="*/ 0 w 18999"/>
                  <a:gd name="T1" fmla="*/ 0 h 20934"/>
                  <a:gd name="T2" fmla="*/ 0 w 18999"/>
                  <a:gd name="T3" fmla="*/ 0 h 20934"/>
                  <a:gd name="T4" fmla="*/ 0 w 18999"/>
                  <a:gd name="T5" fmla="*/ 0 h 20934"/>
                  <a:gd name="T6" fmla="*/ 0 w 18999"/>
                  <a:gd name="T7" fmla="*/ 0 h 20934"/>
                  <a:gd name="T8" fmla="*/ 0 w 18999"/>
                  <a:gd name="T9" fmla="*/ 0 h 20934"/>
                  <a:gd name="T10" fmla="*/ 0 w 18999"/>
                  <a:gd name="T11" fmla="*/ 0 h 20934"/>
                  <a:gd name="T12" fmla="*/ 0 w 18999"/>
                  <a:gd name="T13" fmla="*/ 0 h 209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999" h="20934">
                    <a:moveTo>
                      <a:pt x="5636" y="0"/>
                    </a:moveTo>
                    <a:cubicBezTo>
                      <a:pt x="4287" y="4948"/>
                      <a:pt x="2148" y="3040"/>
                      <a:pt x="0" y="2842"/>
                    </a:cubicBezTo>
                    <a:cubicBezTo>
                      <a:pt x="1313" y="7114"/>
                      <a:pt x="5600" y="11307"/>
                      <a:pt x="7812" y="11307"/>
                    </a:cubicBezTo>
                    <a:cubicBezTo>
                      <a:pt x="9253" y="17507"/>
                      <a:pt x="13604" y="21600"/>
                      <a:pt x="17047" y="20845"/>
                    </a:cubicBezTo>
                    <a:cubicBezTo>
                      <a:pt x="21600" y="19871"/>
                      <a:pt x="16872" y="12618"/>
                      <a:pt x="16055" y="9439"/>
                    </a:cubicBezTo>
                    <a:cubicBezTo>
                      <a:pt x="11622" y="9439"/>
                      <a:pt x="11135" y="1212"/>
                      <a:pt x="5636" y="0"/>
                    </a:cubicBezTo>
                    <a:close/>
                    <a:moveTo>
                      <a:pt x="5636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Freeform: Shape 57"/>
              <p:cNvSpPr/>
              <p:nvPr/>
            </p:nvSpPr>
            <p:spPr bwMode="auto">
              <a:xfrm>
                <a:off x="208" y="288"/>
                <a:ext cx="15" cy="4"/>
              </a:xfrm>
              <a:custGeom>
                <a:avLst/>
                <a:gdLst>
                  <a:gd name="T0" fmla="*/ 0 w 21600"/>
                  <a:gd name="T1" fmla="*/ 0 h 19826"/>
                  <a:gd name="T2" fmla="*/ 0 w 21600"/>
                  <a:gd name="T3" fmla="*/ 0 h 19826"/>
                  <a:gd name="T4" fmla="*/ 0 w 21600"/>
                  <a:gd name="T5" fmla="*/ 0 h 19826"/>
                  <a:gd name="T6" fmla="*/ 0 w 21600"/>
                  <a:gd name="T7" fmla="*/ 0 h 19826"/>
                  <a:gd name="T8" fmla="*/ 0 w 21600"/>
                  <a:gd name="T9" fmla="*/ 0 h 19826"/>
                  <a:gd name="T10" fmla="*/ 0 w 21600"/>
                  <a:gd name="T11" fmla="*/ 0 h 19826"/>
                  <a:gd name="T12" fmla="*/ 0 w 21600"/>
                  <a:gd name="T13" fmla="*/ 0 h 19826"/>
                  <a:gd name="T14" fmla="*/ 0 w 21600"/>
                  <a:gd name="T15" fmla="*/ 0 h 19826"/>
                  <a:gd name="T16" fmla="*/ 0 w 21600"/>
                  <a:gd name="T17" fmla="*/ 0 h 198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19826">
                    <a:moveTo>
                      <a:pt x="15657" y="0"/>
                    </a:moveTo>
                    <a:cubicBezTo>
                      <a:pt x="14560" y="9831"/>
                      <a:pt x="15657" y="658"/>
                      <a:pt x="15657" y="8204"/>
                    </a:cubicBezTo>
                    <a:cubicBezTo>
                      <a:pt x="11646" y="8446"/>
                      <a:pt x="8331" y="1662"/>
                      <a:pt x="5406" y="1662"/>
                    </a:cubicBezTo>
                    <a:cubicBezTo>
                      <a:pt x="6331" y="6612"/>
                      <a:pt x="7554" y="10212"/>
                      <a:pt x="7554" y="14712"/>
                    </a:cubicBezTo>
                    <a:cubicBezTo>
                      <a:pt x="4789" y="18069"/>
                      <a:pt x="2686" y="14712"/>
                      <a:pt x="0" y="14712"/>
                    </a:cubicBezTo>
                    <a:cubicBezTo>
                      <a:pt x="1006" y="20735"/>
                      <a:pt x="8309" y="21600"/>
                      <a:pt x="9189" y="16442"/>
                    </a:cubicBezTo>
                    <a:cubicBezTo>
                      <a:pt x="15417" y="16442"/>
                      <a:pt x="15680" y="16027"/>
                      <a:pt x="21600" y="18000"/>
                    </a:cubicBezTo>
                    <a:cubicBezTo>
                      <a:pt x="21406" y="13015"/>
                      <a:pt x="17349" y="1315"/>
                      <a:pt x="15657" y="0"/>
                    </a:cubicBezTo>
                    <a:close/>
                    <a:moveTo>
                      <a:pt x="15657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Freeform: Shape 58"/>
              <p:cNvSpPr/>
              <p:nvPr/>
            </p:nvSpPr>
            <p:spPr bwMode="auto">
              <a:xfrm>
                <a:off x="200" y="288"/>
                <a:ext cx="2" cy="2"/>
              </a:xfrm>
              <a:custGeom>
                <a:avLst/>
                <a:gdLst>
                  <a:gd name="T0" fmla="*/ 0 w 16604"/>
                  <a:gd name="T1" fmla="*/ 0 h 17442"/>
                  <a:gd name="T2" fmla="*/ 0 w 16604"/>
                  <a:gd name="T3" fmla="*/ 0 h 17442"/>
                  <a:gd name="T4" fmla="*/ 0 w 16604"/>
                  <a:gd name="T5" fmla="*/ 0 h 17442"/>
                  <a:gd name="T6" fmla="*/ 0 w 16604"/>
                  <a:gd name="T7" fmla="*/ 0 h 1744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604" h="17442">
                    <a:moveTo>
                      <a:pt x="1543" y="0"/>
                    </a:moveTo>
                    <a:cubicBezTo>
                      <a:pt x="-4492" y="21600"/>
                      <a:pt x="8577" y="17040"/>
                      <a:pt x="16563" y="17040"/>
                    </a:cubicBezTo>
                    <a:cubicBezTo>
                      <a:pt x="17108" y="7620"/>
                      <a:pt x="12116" y="1920"/>
                      <a:pt x="1543" y="0"/>
                    </a:cubicBezTo>
                    <a:close/>
                    <a:moveTo>
                      <a:pt x="1543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Freeform: Shape 59"/>
              <p:cNvSpPr/>
              <p:nvPr/>
            </p:nvSpPr>
            <p:spPr bwMode="auto">
              <a:xfrm>
                <a:off x="200" y="288"/>
                <a:ext cx="2" cy="2"/>
              </a:xfrm>
              <a:custGeom>
                <a:avLst/>
                <a:gdLst>
                  <a:gd name="T0" fmla="*/ 0 w 21600"/>
                  <a:gd name="T1" fmla="*/ 0 h 12742"/>
                  <a:gd name="T2" fmla="*/ 0 w 21600"/>
                  <a:gd name="T3" fmla="*/ 0 h 12742"/>
                  <a:gd name="T4" fmla="*/ 0 w 21600"/>
                  <a:gd name="T5" fmla="*/ 0 h 12742"/>
                  <a:gd name="T6" fmla="*/ 0 w 21600"/>
                  <a:gd name="T7" fmla="*/ 0 h 1274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12742">
                    <a:moveTo>
                      <a:pt x="0" y="12742"/>
                    </a:moveTo>
                    <a:cubicBezTo>
                      <a:pt x="7251" y="11994"/>
                      <a:pt x="14425" y="11339"/>
                      <a:pt x="21600" y="10545"/>
                    </a:cubicBezTo>
                    <a:cubicBezTo>
                      <a:pt x="17860" y="-8858"/>
                      <a:pt x="2137" y="2550"/>
                      <a:pt x="0" y="12742"/>
                    </a:cubicBezTo>
                    <a:close/>
                    <a:moveTo>
                      <a:pt x="0" y="12742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Freeform: Shape 60"/>
              <p:cNvSpPr/>
              <p:nvPr/>
            </p:nvSpPr>
            <p:spPr bwMode="auto">
              <a:xfrm>
                <a:off x="232" y="288"/>
                <a:ext cx="2" cy="1"/>
              </a:xfrm>
              <a:custGeom>
                <a:avLst/>
                <a:gdLst>
                  <a:gd name="T0" fmla="*/ 0 w 17161"/>
                  <a:gd name="T1" fmla="*/ 0 h 13638"/>
                  <a:gd name="T2" fmla="*/ 0 w 17161"/>
                  <a:gd name="T3" fmla="*/ 0 h 13638"/>
                  <a:gd name="T4" fmla="*/ 0 w 17161"/>
                  <a:gd name="T5" fmla="*/ 0 h 13638"/>
                  <a:gd name="T6" fmla="*/ 0 w 17161"/>
                  <a:gd name="T7" fmla="*/ 0 h 1363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161" h="13638">
                    <a:moveTo>
                      <a:pt x="1582" y="0"/>
                    </a:moveTo>
                    <a:cubicBezTo>
                      <a:pt x="-4374" y="21600"/>
                      <a:pt x="7735" y="11073"/>
                      <a:pt x="17161" y="11073"/>
                    </a:cubicBezTo>
                    <a:cubicBezTo>
                      <a:pt x="17226" y="3353"/>
                      <a:pt x="8782" y="0"/>
                      <a:pt x="1582" y="0"/>
                    </a:cubicBezTo>
                    <a:close/>
                    <a:moveTo>
                      <a:pt x="1582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Freeform: Shape 61"/>
              <p:cNvSpPr/>
              <p:nvPr/>
            </p:nvSpPr>
            <p:spPr bwMode="auto">
              <a:xfrm>
                <a:off x="224" y="288"/>
                <a:ext cx="1" cy="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7500"/>
                      <a:pt x="0" y="14250"/>
                      <a:pt x="0" y="21600"/>
                    </a:cubicBezTo>
                    <a:cubicBezTo>
                      <a:pt x="8975" y="18750"/>
                      <a:pt x="12777" y="14250"/>
                      <a:pt x="21600" y="14250"/>
                    </a:cubicBezTo>
                    <a:cubicBezTo>
                      <a:pt x="21600" y="5100"/>
                      <a:pt x="9279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Freeform: Shape 62"/>
              <p:cNvSpPr/>
              <p:nvPr/>
            </p:nvSpPr>
            <p:spPr bwMode="auto">
              <a:xfrm>
                <a:off x="216" y="304"/>
                <a:ext cx="1" cy="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7923" y="21600"/>
                      <a:pt x="17234" y="20571"/>
                      <a:pt x="21600" y="5371"/>
                    </a:cubicBezTo>
                    <a:cubicBezTo>
                      <a:pt x="16200" y="3429"/>
                      <a:pt x="10915" y="1714"/>
                      <a:pt x="5285" y="0"/>
                    </a:cubicBezTo>
                    <a:cubicBezTo>
                      <a:pt x="3447" y="7200"/>
                      <a:pt x="1838" y="144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Freeform: Shape 63"/>
              <p:cNvSpPr/>
              <p:nvPr/>
            </p:nvSpPr>
            <p:spPr bwMode="auto">
              <a:xfrm>
                <a:off x="480" y="384"/>
                <a:ext cx="1" cy="2"/>
              </a:xfrm>
              <a:custGeom>
                <a:avLst/>
                <a:gdLst>
                  <a:gd name="T0" fmla="*/ 0 w 16557"/>
                  <a:gd name="T1" fmla="*/ 0 h 18344"/>
                  <a:gd name="T2" fmla="*/ 0 w 16557"/>
                  <a:gd name="T3" fmla="*/ 0 h 18344"/>
                  <a:gd name="T4" fmla="*/ 0 w 16557"/>
                  <a:gd name="T5" fmla="*/ 0 h 18344"/>
                  <a:gd name="T6" fmla="*/ 0 w 16557"/>
                  <a:gd name="T7" fmla="*/ 0 h 1834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557" h="18344">
                    <a:moveTo>
                      <a:pt x="0" y="16234"/>
                    </a:moveTo>
                    <a:cubicBezTo>
                      <a:pt x="21600" y="21600"/>
                      <a:pt x="17408" y="16922"/>
                      <a:pt x="13033" y="0"/>
                    </a:cubicBezTo>
                    <a:cubicBezTo>
                      <a:pt x="2734" y="5916"/>
                      <a:pt x="0" y="4471"/>
                      <a:pt x="0" y="16234"/>
                    </a:cubicBezTo>
                    <a:close/>
                    <a:moveTo>
                      <a:pt x="0" y="16234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6486525" y="2798607"/>
            <a:ext cx="2060803" cy="1528338"/>
            <a:chOff x="10215" y="4407"/>
            <a:chExt cx="3245" cy="2407"/>
          </a:xfrm>
        </p:grpSpPr>
        <p:sp>
          <p:nvSpPr>
            <p:cNvPr id="12" name="TextBox 67"/>
            <p:cNvSpPr txBox="1"/>
            <p:nvPr/>
          </p:nvSpPr>
          <p:spPr>
            <a:xfrm>
              <a:off x="10215" y="5716"/>
              <a:ext cx="3245" cy="5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9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基于微信达到即时沟通</a:t>
              </a:r>
              <a:endPara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9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消息可圈内转发</a:t>
              </a:r>
              <a:endPara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10693" y="4407"/>
              <a:ext cx="2330" cy="2407"/>
              <a:chOff x="6790196" y="2798607"/>
              <a:chExt cx="1479449" cy="1528338"/>
            </a:xfrm>
          </p:grpSpPr>
          <p:sp>
            <p:nvSpPr>
              <p:cNvPr id="10" name="Oval 65"/>
              <p:cNvSpPr/>
              <p:nvPr/>
            </p:nvSpPr>
            <p:spPr bwMode="auto">
              <a:xfrm>
                <a:off x="6790196" y="2847496"/>
                <a:ext cx="1479449" cy="1479449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TextBox 66"/>
              <p:cNvSpPr txBox="1"/>
              <p:nvPr/>
            </p:nvSpPr>
            <p:spPr>
              <a:xfrm>
                <a:off x="6894901" y="3257313"/>
                <a:ext cx="1244764" cy="300083"/>
              </a:xfrm>
              <a:prstGeom prst="rect">
                <a:avLst/>
              </a:prstGeom>
              <a:noFill/>
              <a:effectLst/>
            </p:spPr>
            <p:txBody>
              <a:bodyPr wrap="none" anchor="ctr" anchorCtr="1">
                <a:normAutofit fontScale="75000" lnSpcReduction="20000"/>
              </a:bodyPr>
              <a:lstStyle/>
              <a:p>
                <a:pPr algn="ctr"/>
                <a:r>
                  <a:rPr lang="zh-CN" altLang="en-US" sz="2000" b="1" spc="-83" dirty="0">
                    <a:solidFill>
                      <a:srgbClr val="DD2431"/>
                    </a:solidFill>
                    <a:ea typeface="微软雅黑" panose="020B0503020204020204" pitchFamily="34" charset="-122"/>
                  </a:rPr>
                  <a:t>用小程序沟通快</a:t>
                </a:r>
                <a:endParaRPr lang="zh-CN" altLang="en-US" sz="2000" b="1" spc="-83" dirty="0">
                  <a:solidFill>
                    <a:srgbClr val="DD243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Oval 68"/>
              <p:cNvSpPr>
                <a:spLocks noChangeAspect="1"/>
              </p:cNvSpPr>
              <p:nvPr/>
            </p:nvSpPr>
            <p:spPr bwMode="auto">
              <a:xfrm>
                <a:off x="7771112" y="2798607"/>
                <a:ext cx="496124" cy="496124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14" name="Group 69"/>
              <p:cNvGrpSpPr/>
              <p:nvPr/>
            </p:nvGrpSpPr>
            <p:grpSpPr bwMode="auto">
              <a:xfrm>
                <a:off x="7863817" y="2914544"/>
                <a:ext cx="283859" cy="252320"/>
                <a:chOff x="0" y="0"/>
                <a:chExt cx="576" cy="515"/>
              </a:xfrm>
              <a:solidFill>
                <a:schemeClr val="bg1"/>
              </a:solidFill>
              <a:effectLst/>
            </p:grpSpPr>
            <p:sp>
              <p:nvSpPr>
                <p:cNvPr id="30" name="Freeform: Shape 70"/>
                <p:cNvSpPr/>
                <p:nvPr/>
              </p:nvSpPr>
              <p:spPr bwMode="auto">
                <a:xfrm>
                  <a:off x="0" y="0"/>
                  <a:ext cx="576" cy="51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0 h 21600"/>
                    <a:gd name="T32" fmla="*/ 0 w 21600"/>
                    <a:gd name="T33" fmla="*/ 0 h 21600"/>
                    <a:gd name="T34" fmla="*/ 0 w 21600"/>
                    <a:gd name="T35" fmla="*/ 0 h 21600"/>
                    <a:gd name="T36" fmla="*/ 0 w 21600"/>
                    <a:gd name="T37" fmla="*/ 0 h 2160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1600" h="21600">
                      <a:moveTo>
                        <a:pt x="11936" y="0"/>
                      </a:moveTo>
                      <a:cubicBezTo>
                        <a:pt x="6599" y="0"/>
                        <a:pt x="2272" y="4836"/>
                        <a:pt x="2272" y="10800"/>
                      </a:cubicBezTo>
                      <a:cubicBezTo>
                        <a:pt x="2272" y="10815"/>
                        <a:pt x="2273" y="10840"/>
                        <a:pt x="2273" y="10861"/>
                      </a:cubicBezTo>
                      <a:lnTo>
                        <a:pt x="0" y="10861"/>
                      </a:lnTo>
                      <a:lnTo>
                        <a:pt x="3616" y="14894"/>
                      </a:lnTo>
                      <a:lnTo>
                        <a:pt x="7238" y="10861"/>
                      </a:lnTo>
                      <a:lnTo>
                        <a:pt x="4958" y="10861"/>
                      </a:lnTo>
                      <a:cubicBezTo>
                        <a:pt x="4958" y="10860"/>
                        <a:pt x="4958" y="10859"/>
                        <a:pt x="4958" y="10858"/>
                      </a:cubicBezTo>
                      <a:cubicBezTo>
                        <a:pt x="4958" y="10838"/>
                        <a:pt x="4957" y="10814"/>
                        <a:pt x="4957" y="10800"/>
                      </a:cubicBezTo>
                      <a:cubicBezTo>
                        <a:pt x="4957" y="6499"/>
                        <a:pt x="8088" y="3000"/>
                        <a:pt x="11936" y="3000"/>
                      </a:cubicBezTo>
                      <a:cubicBezTo>
                        <a:pt x="15785" y="3000"/>
                        <a:pt x="18916" y="6499"/>
                        <a:pt x="18916" y="10800"/>
                      </a:cubicBezTo>
                      <a:cubicBezTo>
                        <a:pt x="18916" y="15101"/>
                        <a:pt x="15785" y="18600"/>
                        <a:pt x="11936" y="18600"/>
                      </a:cubicBezTo>
                      <a:cubicBezTo>
                        <a:pt x="9601" y="18600"/>
                        <a:pt x="7530" y="17309"/>
                        <a:pt x="6263" y="15335"/>
                      </a:cubicBezTo>
                      <a:lnTo>
                        <a:pt x="5132" y="16594"/>
                      </a:lnTo>
                      <a:lnTo>
                        <a:pt x="4341" y="17474"/>
                      </a:lnTo>
                      <a:cubicBezTo>
                        <a:pt x="6111" y="19986"/>
                        <a:pt x="8854" y="21600"/>
                        <a:pt x="11936" y="21600"/>
                      </a:cubicBezTo>
                      <a:cubicBezTo>
                        <a:pt x="17274" y="21600"/>
                        <a:pt x="21600" y="16765"/>
                        <a:pt x="21600" y="10800"/>
                      </a:cubicBezTo>
                      <a:cubicBezTo>
                        <a:pt x="21600" y="4836"/>
                        <a:pt x="17273" y="0"/>
                        <a:pt x="11936" y="0"/>
                      </a:cubicBezTo>
                      <a:close/>
                      <a:moveTo>
                        <a:pt x="11936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1" name="Freeform: Shape 71"/>
                <p:cNvSpPr/>
                <p:nvPr/>
              </p:nvSpPr>
              <p:spPr bwMode="auto">
                <a:xfrm>
                  <a:off x="304" y="128"/>
                  <a:ext cx="134" cy="21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lnTo>
                        <a:pt x="0" y="14168"/>
                      </a:lnTo>
                      <a:lnTo>
                        <a:pt x="32" y="14168"/>
                      </a:lnTo>
                      <a:lnTo>
                        <a:pt x="18924" y="21600"/>
                      </a:lnTo>
                      <a:lnTo>
                        <a:pt x="21600" y="18903"/>
                      </a:lnTo>
                      <a:lnTo>
                        <a:pt x="5054" y="12394"/>
                      </a:lnTo>
                      <a:lnTo>
                        <a:pt x="5054" y="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</p:grpSp>
      <p:cxnSp>
        <p:nvCxnSpPr>
          <p:cNvPr id="19" name="Straight Connector 77"/>
          <p:cNvCxnSpPr/>
          <p:nvPr/>
        </p:nvCxnSpPr>
        <p:spPr bwMode="auto">
          <a:xfrm>
            <a:off x="2078009" y="2197704"/>
            <a:ext cx="205618" cy="71509"/>
          </a:xfrm>
          <a:prstGeom prst="line">
            <a:avLst/>
          </a:prstGeom>
          <a:solidFill>
            <a:schemeClr val="accent1"/>
          </a:solidFill>
          <a:ln w="15875" cap="rnd" cmpd="sng" algn="ctr">
            <a:solidFill>
              <a:schemeClr val="bg1">
                <a:lumMod val="75000"/>
              </a:schemeClr>
            </a:solidFill>
            <a:prstDash val="sysDot"/>
            <a:round/>
            <a:headEnd type="oval" w="sm" len="sm"/>
            <a:tailEnd type="oval" w="sm" len="sm"/>
          </a:ln>
          <a:effectLst/>
        </p:spPr>
      </p:cxnSp>
      <p:grpSp>
        <p:nvGrpSpPr>
          <p:cNvPr id="51" name="组合 50"/>
          <p:cNvGrpSpPr/>
          <p:nvPr/>
        </p:nvGrpSpPr>
        <p:grpSpPr>
          <a:xfrm>
            <a:off x="791872" y="1005576"/>
            <a:ext cx="1291658" cy="1527037"/>
            <a:chOff x="791872" y="1005576"/>
            <a:chExt cx="1291658" cy="1527037"/>
          </a:xfrm>
        </p:grpSpPr>
        <p:sp>
          <p:nvSpPr>
            <p:cNvPr id="15" name="Oval 73"/>
            <p:cNvSpPr/>
            <p:nvPr/>
          </p:nvSpPr>
          <p:spPr bwMode="auto">
            <a:xfrm>
              <a:off x="791872" y="1243646"/>
              <a:ext cx="1288968" cy="1288967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TextBox 74"/>
            <p:cNvSpPr txBox="1"/>
            <p:nvPr/>
          </p:nvSpPr>
          <p:spPr>
            <a:xfrm>
              <a:off x="791872" y="1561836"/>
              <a:ext cx="1291590" cy="404495"/>
            </a:xfrm>
            <a:prstGeom prst="rect">
              <a:avLst/>
            </a:prstGeom>
            <a:noFill/>
            <a:effectLst/>
          </p:spPr>
          <p:txBody>
            <a:bodyPr wrap="none" anchor="ctr" anchorCtr="1"/>
            <a:lstStyle/>
            <a:p>
              <a:pPr algn="ctr"/>
              <a:r>
                <a:rPr lang="zh-CN" altLang="en-US" sz="1600" b="1" spc="-83" baseline="30000" dirty="0">
                  <a:solidFill>
                    <a:srgbClr val="DD24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小程序基于微信</a:t>
              </a:r>
              <a:endParaRPr lang="zh-CN" altLang="en-US" sz="1600" b="1" spc="-83" baseline="30000" dirty="0">
                <a:solidFill>
                  <a:srgbClr val="DD243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spc="-83" baseline="30000" dirty="0">
                  <a:solidFill>
                    <a:srgbClr val="DD24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启动用户多</a:t>
              </a:r>
              <a:endParaRPr lang="zh-CN" altLang="en-US" sz="1600" b="1" spc="-83" baseline="30000" dirty="0">
                <a:solidFill>
                  <a:srgbClr val="DD243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75"/>
            <p:cNvSpPr txBox="1"/>
            <p:nvPr/>
          </p:nvSpPr>
          <p:spPr>
            <a:xfrm>
              <a:off x="791872" y="1966135"/>
              <a:ext cx="1291658" cy="260552"/>
            </a:xfrm>
            <a:prstGeom prst="rect">
              <a:avLst/>
            </a:prstGeom>
            <a:noFill/>
            <a:effectLst/>
          </p:spPr>
          <p:txBody>
            <a:bodyPr wrap="square" lIns="0" tIns="0" rIns="0" bIns="0" anchor="ctr">
              <a:normAutofit fontScale="9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800">
                  <a:ea typeface="微软雅黑" panose="020B0503020204020204" pitchFamily="34" charset="-122"/>
                  <a:sym typeface="+mn-ea"/>
                </a:rPr>
                <a:t>微信有</a:t>
              </a:r>
              <a:r>
                <a:rPr lang="en-US" altLang="zh-CN" sz="800">
                  <a:ea typeface="微软雅黑" panose="020B0503020204020204" pitchFamily="34" charset="-122"/>
                  <a:sym typeface="+mn-ea"/>
                </a:rPr>
                <a:t>10</a:t>
              </a:r>
              <a:r>
                <a:rPr lang="zh-CN" altLang="en-US" sz="800">
                  <a:ea typeface="微软雅黑" panose="020B0503020204020204" pitchFamily="34" charset="-122"/>
                  <a:sym typeface="+mn-ea"/>
                </a:rPr>
                <a:t>亿月活跃用户</a:t>
              </a:r>
              <a:endParaRPr lang="zh-CN" altLang="en-US" sz="800">
                <a:ea typeface="微软雅黑" panose="020B0503020204020204" pitchFamily="34" charset="-122"/>
                <a:sym typeface="+mn-ea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 sz="800">
                  <a:ea typeface="微软雅黑" panose="020B0503020204020204" pitchFamily="34" charset="-122"/>
                  <a:sym typeface="+mn-ea"/>
                </a:rPr>
                <a:t>——</a:t>
              </a:r>
              <a:r>
                <a:rPr lang="zh-CN" altLang="en-US" sz="800">
                  <a:ea typeface="微软雅黑" panose="020B0503020204020204" pitchFamily="34" charset="-122"/>
                  <a:sym typeface="+mn-ea"/>
                </a:rPr>
                <a:t>企鹅智酷</a:t>
              </a:r>
              <a:endParaRPr lang="zh-CN" altLang="en-US" sz="800">
                <a:solidFill>
                  <a:schemeClr val="dk1">
                    <a:lumMod val="100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Oval 76"/>
            <p:cNvSpPr>
              <a:spLocks noChangeAspect="1"/>
            </p:cNvSpPr>
            <p:nvPr/>
          </p:nvSpPr>
          <p:spPr bwMode="auto">
            <a:xfrm>
              <a:off x="877021" y="1005576"/>
              <a:ext cx="496124" cy="49612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Freeform: Shape 78"/>
            <p:cNvSpPr/>
            <p:nvPr/>
          </p:nvSpPr>
          <p:spPr bwMode="auto">
            <a:xfrm>
              <a:off x="1056932" y="1119913"/>
              <a:ext cx="129983" cy="256144"/>
            </a:xfrm>
            <a:custGeom>
              <a:avLst/>
              <a:gdLst>
                <a:gd name="T0" fmla="*/ 7876052 w 21600"/>
                <a:gd name="T1" fmla="*/ 185358510 h 21600"/>
                <a:gd name="T2" fmla="*/ 8461236 w 21600"/>
                <a:gd name="T3" fmla="*/ 100252083 h 21600"/>
                <a:gd name="T4" fmla="*/ 13475014 w 21600"/>
                <a:gd name="T5" fmla="*/ 51005792 h 21600"/>
                <a:gd name="T6" fmla="*/ 6737509 w 21600"/>
                <a:gd name="T7" fmla="*/ 0 h 21600"/>
                <a:gd name="T8" fmla="*/ 0 w 21600"/>
                <a:gd name="T9" fmla="*/ 51005792 h 21600"/>
                <a:gd name="T10" fmla="*/ 4941496 w 21600"/>
                <a:gd name="T11" fmla="*/ 100110670 h 21600"/>
                <a:gd name="T12" fmla="*/ 5527805 w 21600"/>
                <a:gd name="T13" fmla="*/ 185387119 h 21600"/>
                <a:gd name="T14" fmla="*/ 1748080 w 21600"/>
                <a:gd name="T15" fmla="*/ 194154876 h 21600"/>
                <a:gd name="T16" fmla="*/ 6733136 w 21600"/>
                <a:gd name="T17" fmla="*/ 203194979 h 21600"/>
                <a:gd name="T18" fmla="*/ 11718967 w 21600"/>
                <a:gd name="T19" fmla="*/ 194154876 h 21600"/>
                <a:gd name="T20" fmla="*/ 7876052 w 21600"/>
                <a:gd name="T21" fmla="*/ 185358510 h 21600"/>
                <a:gd name="T22" fmla="*/ 5811038 w 21600"/>
                <a:gd name="T23" fmla="*/ 39764005 h 21600"/>
                <a:gd name="T24" fmla="*/ 3381794 w 21600"/>
                <a:gd name="T25" fmla="*/ 49678959 h 21600"/>
                <a:gd name="T26" fmla="*/ 2388689 w 21600"/>
                <a:gd name="T27" fmla="*/ 30187155 h 21600"/>
                <a:gd name="T28" fmla="*/ 4817314 w 21600"/>
                <a:gd name="T29" fmla="*/ 20272200 h 21600"/>
                <a:gd name="T30" fmla="*/ 5811038 w 21600"/>
                <a:gd name="T31" fmla="*/ 39764005 h 21600"/>
                <a:gd name="T32" fmla="*/ 5811038 w 21600"/>
                <a:gd name="T33" fmla="*/ 39764005 h 216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600" h="21600">
                  <a:moveTo>
                    <a:pt x="12625" y="19704"/>
                  </a:moveTo>
                  <a:lnTo>
                    <a:pt x="13563" y="10657"/>
                  </a:lnTo>
                  <a:cubicBezTo>
                    <a:pt x="18187" y="10044"/>
                    <a:pt x="21600" y="7936"/>
                    <a:pt x="21600" y="5422"/>
                  </a:cubicBezTo>
                  <a:cubicBezTo>
                    <a:pt x="21600" y="2427"/>
                    <a:pt x="16765" y="0"/>
                    <a:pt x="10800" y="0"/>
                  </a:cubicBezTo>
                  <a:cubicBezTo>
                    <a:pt x="4835" y="0"/>
                    <a:pt x="0" y="2427"/>
                    <a:pt x="0" y="5422"/>
                  </a:cubicBezTo>
                  <a:cubicBezTo>
                    <a:pt x="0" y="7915"/>
                    <a:pt x="3356" y="10009"/>
                    <a:pt x="7921" y="10642"/>
                  </a:cubicBezTo>
                  <a:lnTo>
                    <a:pt x="8861" y="19707"/>
                  </a:lnTo>
                  <a:cubicBezTo>
                    <a:pt x="5382" y="19811"/>
                    <a:pt x="2802" y="20188"/>
                    <a:pt x="2802" y="20639"/>
                  </a:cubicBezTo>
                  <a:cubicBezTo>
                    <a:pt x="2802" y="21170"/>
                    <a:pt x="6379" y="21600"/>
                    <a:pt x="10793" y="21600"/>
                  </a:cubicBezTo>
                  <a:cubicBezTo>
                    <a:pt x="15206" y="21600"/>
                    <a:pt x="18785" y="21169"/>
                    <a:pt x="18785" y="20639"/>
                  </a:cubicBezTo>
                  <a:cubicBezTo>
                    <a:pt x="18785" y="20184"/>
                    <a:pt x="16154" y="19803"/>
                    <a:pt x="12625" y="19704"/>
                  </a:cubicBezTo>
                  <a:close/>
                  <a:moveTo>
                    <a:pt x="9315" y="4227"/>
                  </a:moveTo>
                  <a:cubicBezTo>
                    <a:pt x="8680" y="5090"/>
                    <a:pt x="6937" y="5562"/>
                    <a:pt x="5421" y="5281"/>
                  </a:cubicBezTo>
                  <a:cubicBezTo>
                    <a:pt x="3906" y="5000"/>
                    <a:pt x="3193" y="4072"/>
                    <a:pt x="3829" y="3209"/>
                  </a:cubicBezTo>
                  <a:cubicBezTo>
                    <a:pt x="4464" y="2346"/>
                    <a:pt x="6207" y="1874"/>
                    <a:pt x="7722" y="2155"/>
                  </a:cubicBezTo>
                  <a:cubicBezTo>
                    <a:pt x="9238" y="2436"/>
                    <a:pt x="9951" y="3363"/>
                    <a:pt x="9315" y="4227"/>
                  </a:cubicBezTo>
                  <a:close/>
                  <a:moveTo>
                    <a:pt x="9315" y="4227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cxnSp>
        <p:nvCxnSpPr>
          <p:cNvPr id="25" name="Straight Connector 84"/>
          <p:cNvCxnSpPr/>
          <p:nvPr/>
        </p:nvCxnSpPr>
        <p:spPr bwMode="auto">
          <a:xfrm>
            <a:off x="6296699" y="2585379"/>
            <a:ext cx="611902" cy="499205"/>
          </a:xfrm>
          <a:prstGeom prst="line">
            <a:avLst/>
          </a:prstGeom>
          <a:solidFill>
            <a:schemeClr val="accent1"/>
          </a:solidFill>
          <a:ln w="15875" cap="rnd" cmpd="sng" algn="ctr">
            <a:solidFill>
              <a:schemeClr val="bg1">
                <a:lumMod val="75000"/>
              </a:schemeClr>
            </a:solidFill>
            <a:prstDash val="sysDot"/>
            <a:round/>
            <a:headEnd type="oval" w="sm" len="sm"/>
            <a:tailEnd type="oval" w="sm" len="sm"/>
          </a:ln>
          <a:effectLst/>
        </p:spPr>
      </p:cxnSp>
      <p:grpSp>
        <p:nvGrpSpPr>
          <p:cNvPr id="55" name="组合 54"/>
          <p:cNvGrpSpPr/>
          <p:nvPr/>
        </p:nvGrpSpPr>
        <p:grpSpPr>
          <a:xfrm>
            <a:off x="4551255" y="1019507"/>
            <a:ext cx="2060803" cy="1827990"/>
            <a:chOff x="4551255" y="1019507"/>
            <a:chExt cx="2060803" cy="1827990"/>
          </a:xfrm>
        </p:grpSpPr>
        <p:grpSp>
          <p:nvGrpSpPr>
            <p:cNvPr id="53" name="组合 52"/>
            <p:cNvGrpSpPr/>
            <p:nvPr/>
          </p:nvGrpSpPr>
          <p:grpSpPr>
            <a:xfrm>
              <a:off x="4741617" y="1019507"/>
              <a:ext cx="1705356" cy="1827990"/>
              <a:chOff x="4741617" y="1019507"/>
              <a:chExt cx="1705356" cy="1827990"/>
            </a:xfrm>
          </p:grpSpPr>
          <p:sp>
            <p:nvSpPr>
              <p:cNvPr id="21" name="Oval 80"/>
              <p:cNvSpPr/>
              <p:nvPr/>
            </p:nvSpPr>
            <p:spPr bwMode="auto">
              <a:xfrm>
                <a:off x="4741617" y="1142142"/>
                <a:ext cx="1705356" cy="1705355"/>
              </a:xfrm>
              <a:prstGeom prst="ellipse">
                <a:avLst/>
              </a:prstGeom>
              <a:solidFill>
                <a:schemeClr val="accent3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2" name="TextBox 81"/>
              <p:cNvSpPr txBox="1"/>
              <p:nvPr/>
            </p:nvSpPr>
            <p:spPr>
              <a:xfrm>
                <a:off x="4935326" y="1653648"/>
                <a:ext cx="1292662" cy="300083"/>
              </a:xfrm>
              <a:prstGeom prst="rect">
                <a:avLst/>
              </a:prstGeom>
              <a:noFill/>
              <a:effectLst/>
            </p:spPr>
            <p:txBody>
              <a:bodyPr wrap="none" anchor="ctr" anchorCtr="1">
                <a:normAutofit fontScale="75000" lnSpcReduction="20000"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FFFF"/>
                    </a:solidFill>
                    <a:ea typeface="微软雅黑" panose="020B0503020204020204" pitchFamily="34" charset="-122"/>
                  </a:rPr>
                  <a:t>小程序自带优势</a:t>
                </a:r>
                <a:endParaRPr lang="zh-CN" altLang="en-US" sz="2000" b="1" dirty="0">
                  <a:solidFill>
                    <a:srgbClr val="FFFFFF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Freeform: Shape 83"/>
              <p:cNvSpPr/>
              <p:nvPr/>
            </p:nvSpPr>
            <p:spPr bwMode="auto">
              <a:xfrm>
                <a:off x="5774152" y="1019507"/>
                <a:ext cx="600563" cy="600563"/>
              </a:xfrm>
              <a:custGeom>
                <a:avLst/>
                <a:gdLst>
                  <a:gd name="T0" fmla="*/ 0 w 3223"/>
                  <a:gd name="T1" fmla="*/ 1612 h 3223"/>
                  <a:gd name="T2" fmla="*/ 0 w 3223"/>
                  <a:gd name="T3" fmla="*/ 1612 h 3223"/>
                  <a:gd name="T4" fmla="*/ 1611 w 3223"/>
                  <a:gd name="T5" fmla="*/ 0 h 3223"/>
                  <a:gd name="T6" fmla="*/ 3223 w 3223"/>
                  <a:gd name="T7" fmla="*/ 1612 h 3223"/>
                  <a:gd name="T8" fmla="*/ 1611 w 3223"/>
                  <a:gd name="T9" fmla="*/ 3223 h 3223"/>
                  <a:gd name="T10" fmla="*/ 0 w 3223"/>
                  <a:gd name="T11" fmla="*/ 1612 h 3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23" h="3223">
                    <a:moveTo>
                      <a:pt x="0" y="1612"/>
                    </a:moveTo>
                    <a:lnTo>
                      <a:pt x="0" y="1612"/>
                    </a:lnTo>
                    <a:cubicBezTo>
                      <a:pt x="0" y="722"/>
                      <a:pt x="721" y="0"/>
                      <a:pt x="1611" y="0"/>
                    </a:cubicBezTo>
                    <a:cubicBezTo>
                      <a:pt x="2501" y="0"/>
                      <a:pt x="3223" y="722"/>
                      <a:pt x="3223" y="1612"/>
                    </a:cubicBezTo>
                    <a:cubicBezTo>
                      <a:pt x="3223" y="2502"/>
                      <a:pt x="2501" y="3223"/>
                      <a:pt x="1611" y="3223"/>
                    </a:cubicBezTo>
                    <a:cubicBezTo>
                      <a:pt x="721" y="3223"/>
                      <a:pt x="0" y="2502"/>
                      <a:pt x="0" y="161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0">
                <a:noFill/>
                <a:prstDash val="solid"/>
                <a:round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26" name="Group 85"/>
              <p:cNvGrpSpPr/>
              <p:nvPr/>
            </p:nvGrpSpPr>
            <p:grpSpPr bwMode="auto">
              <a:xfrm>
                <a:off x="5965565" y="1157132"/>
                <a:ext cx="283861" cy="250217"/>
                <a:chOff x="52" y="-52"/>
                <a:chExt cx="578" cy="508"/>
              </a:xfrm>
              <a:solidFill>
                <a:schemeClr val="bg1"/>
              </a:solidFill>
              <a:effectLst/>
            </p:grpSpPr>
            <p:sp>
              <p:nvSpPr>
                <p:cNvPr id="27" name="Freeform: Shape 86"/>
                <p:cNvSpPr/>
                <p:nvPr/>
              </p:nvSpPr>
              <p:spPr bwMode="auto">
                <a:xfrm>
                  <a:off x="52" y="44"/>
                  <a:ext cx="412" cy="41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0 h 21600"/>
                    <a:gd name="T32" fmla="*/ 0 w 21600"/>
                    <a:gd name="T33" fmla="*/ 0 h 21600"/>
                    <a:gd name="T34" fmla="*/ 0 w 21600"/>
                    <a:gd name="T35" fmla="*/ 0 h 21600"/>
                    <a:gd name="T36" fmla="*/ 0 w 21600"/>
                    <a:gd name="T37" fmla="*/ 0 h 2160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1600" h="21600">
                      <a:moveTo>
                        <a:pt x="18899" y="18001"/>
                      </a:moveTo>
                      <a:cubicBezTo>
                        <a:pt x="18899" y="18497"/>
                        <a:pt x="18495" y="18900"/>
                        <a:pt x="17998" y="18900"/>
                      </a:cubicBezTo>
                      <a:lnTo>
                        <a:pt x="3601" y="18900"/>
                      </a:lnTo>
                      <a:cubicBezTo>
                        <a:pt x="3105" y="18900"/>
                        <a:pt x="2701" y="18497"/>
                        <a:pt x="2701" y="18001"/>
                      </a:cubicBezTo>
                      <a:lnTo>
                        <a:pt x="2701" y="3598"/>
                      </a:lnTo>
                      <a:cubicBezTo>
                        <a:pt x="2701" y="3102"/>
                        <a:pt x="3105" y="2698"/>
                        <a:pt x="3601" y="2698"/>
                      </a:cubicBezTo>
                      <a:lnTo>
                        <a:pt x="16077" y="2698"/>
                      </a:lnTo>
                      <a:lnTo>
                        <a:pt x="18707" y="70"/>
                      </a:lnTo>
                      <a:cubicBezTo>
                        <a:pt x="18478" y="25"/>
                        <a:pt x="18241" y="0"/>
                        <a:pt x="17998" y="0"/>
                      </a:cubicBezTo>
                      <a:lnTo>
                        <a:pt x="3601" y="0"/>
                      </a:lnTo>
                      <a:cubicBezTo>
                        <a:pt x="1612" y="0"/>
                        <a:pt x="0" y="1611"/>
                        <a:pt x="0" y="3598"/>
                      </a:cubicBezTo>
                      <a:lnTo>
                        <a:pt x="0" y="18001"/>
                      </a:lnTo>
                      <a:cubicBezTo>
                        <a:pt x="0" y="19989"/>
                        <a:pt x="1612" y="21600"/>
                        <a:pt x="3601" y="21600"/>
                      </a:cubicBezTo>
                      <a:lnTo>
                        <a:pt x="17998" y="21600"/>
                      </a:lnTo>
                      <a:cubicBezTo>
                        <a:pt x="19987" y="21600"/>
                        <a:pt x="21600" y="19989"/>
                        <a:pt x="21600" y="18001"/>
                      </a:cubicBezTo>
                      <a:lnTo>
                        <a:pt x="21600" y="10014"/>
                      </a:lnTo>
                      <a:lnTo>
                        <a:pt x="18899" y="12712"/>
                      </a:lnTo>
                      <a:lnTo>
                        <a:pt x="18899" y="18001"/>
                      </a:lnTo>
                      <a:close/>
                      <a:moveTo>
                        <a:pt x="18899" y="18001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8" name="Freeform: Shape 87"/>
                <p:cNvSpPr/>
                <p:nvPr/>
              </p:nvSpPr>
              <p:spPr bwMode="auto">
                <a:xfrm>
                  <a:off x="228" y="28"/>
                  <a:ext cx="331" cy="33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w 21600"/>
                    <a:gd name="T27" fmla="*/ 0 h 21600"/>
                    <a:gd name="T28" fmla="*/ 0 w 21600"/>
                    <a:gd name="T29" fmla="*/ 0 h 21600"/>
                    <a:gd name="T30" fmla="*/ 0 w 21600"/>
                    <a:gd name="T31" fmla="*/ 0 h 21600"/>
                    <a:gd name="T32" fmla="*/ 0 w 21600"/>
                    <a:gd name="T33" fmla="*/ 0 h 21600"/>
                    <a:gd name="T34" fmla="*/ 0 w 21600"/>
                    <a:gd name="T35" fmla="*/ 0 h 2160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1600" h="21600">
                      <a:moveTo>
                        <a:pt x="21600" y="4818"/>
                      </a:moveTo>
                      <a:lnTo>
                        <a:pt x="16780" y="0"/>
                      </a:lnTo>
                      <a:lnTo>
                        <a:pt x="2322" y="14460"/>
                      </a:lnTo>
                      <a:lnTo>
                        <a:pt x="2320" y="14460"/>
                      </a:lnTo>
                      <a:lnTo>
                        <a:pt x="2320" y="14462"/>
                      </a:lnTo>
                      <a:lnTo>
                        <a:pt x="2319" y="14462"/>
                      </a:lnTo>
                      <a:lnTo>
                        <a:pt x="2320" y="14462"/>
                      </a:lnTo>
                      <a:lnTo>
                        <a:pt x="0" y="21600"/>
                      </a:lnTo>
                      <a:lnTo>
                        <a:pt x="7138" y="19281"/>
                      </a:lnTo>
                      <a:lnTo>
                        <a:pt x="7140" y="19281"/>
                      </a:lnTo>
                      <a:lnTo>
                        <a:pt x="7140" y="19279"/>
                      </a:lnTo>
                      <a:lnTo>
                        <a:pt x="21600" y="4818"/>
                      </a:lnTo>
                      <a:close/>
                      <a:moveTo>
                        <a:pt x="5635" y="15238"/>
                      </a:moveTo>
                      <a:lnTo>
                        <a:pt x="4840" y="14443"/>
                      </a:lnTo>
                      <a:lnTo>
                        <a:pt x="16793" y="2490"/>
                      </a:lnTo>
                      <a:lnTo>
                        <a:pt x="17587" y="3283"/>
                      </a:lnTo>
                      <a:lnTo>
                        <a:pt x="5635" y="15238"/>
                      </a:lnTo>
                      <a:close/>
                      <a:moveTo>
                        <a:pt x="5635" y="15238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9" name="Freeform: Shape 88"/>
                <p:cNvSpPr/>
                <p:nvPr/>
              </p:nvSpPr>
              <p:spPr bwMode="auto">
                <a:xfrm>
                  <a:off x="508" y="-52"/>
                  <a:ext cx="122" cy="12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13026" y="21600"/>
                      </a:moveTo>
                      <a:lnTo>
                        <a:pt x="0" y="8574"/>
                      </a:lnTo>
                      <a:lnTo>
                        <a:pt x="8574" y="0"/>
                      </a:lnTo>
                      <a:lnTo>
                        <a:pt x="21600" y="13026"/>
                      </a:lnTo>
                      <a:lnTo>
                        <a:pt x="13026" y="21600"/>
                      </a:lnTo>
                      <a:close/>
                      <a:moveTo>
                        <a:pt x="13026" y="2160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sp>
          <p:nvSpPr>
            <p:cNvPr id="23" name="TextBox 82"/>
            <p:cNvSpPr txBox="1"/>
            <p:nvPr/>
          </p:nvSpPr>
          <p:spPr>
            <a:xfrm>
              <a:off x="4551255" y="1983852"/>
              <a:ext cx="2060803" cy="358223"/>
            </a:xfrm>
            <a:prstGeom prst="rect">
              <a:avLst/>
            </a:prstGeom>
            <a:noFill/>
            <a:effectLst/>
          </p:spPr>
          <p:txBody>
            <a:bodyPr wrap="square"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9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无需安装，无需下载，无需登陆</a:t>
              </a:r>
              <a:endParaRPr lang="zh-CN" altLang="en-US" sz="9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57" name="Title 1"/>
          <p:cNvSpPr txBox="1"/>
          <p:nvPr/>
        </p:nvSpPr>
        <p:spPr>
          <a:xfrm>
            <a:off x="611505" y="175895"/>
            <a:ext cx="332676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平台选择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  <a:endParaRPr 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同类小程序</a:t>
            </a:r>
            <a:endParaRPr 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4744298" y="876697"/>
            <a:ext cx="2880320" cy="936104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五边形 4"/>
          <p:cNvSpPr/>
          <p:nvPr/>
        </p:nvSpPr>
        <p:spPr>
          <a:xfrm flipH="1">
            <a:off x="1731898" y="2314287"/>
            <a:ext cx="2880320" cy="936104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2163946" y="2640770"/>
            <a:ext cx="2448272" cy="2838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说与你听陌生人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5"/>
          <p:cNvSpPr txBox="1"/>
          <p:nvPr/>
        </p:nvSpPr>
        <p:spPr>
          <a:xfrm>
            <a:off x="4744298" y="1144693"/>
            <a:ext cx="2448272" cy="2838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立问人脉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TextBox 16"/>
          <p:cNvSpPr txBox="1"/>
          <p:nvPr/>
        </p:nvSpPr>
        <p:spPr>
          <a:xfrm>
            <a:off x="520065" y="762000"/>
            <a:ext cx="4224020" cy="1453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漂流瓶式问答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操作：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收件箱收取查看</a:t>
            </a:r>
            <a:r>
              <a:rPr lang="zh-CN" altLang="en-US" sz="1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陌生人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信件，进入可阅读/回复内容；在心灵寄语中可发布内容，但目前小程序有BUG，</a:t>
            </a:r>
            <a:r>
              <a:rPr lang="zh-CN" altLang="en-US" sz="1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无法提交问题</a:t>
            </a:r>
            <a:endParaRPr lang="zh-CN" altLang="en-US" sz="1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界面：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设计风格文艺清新，容易拉近用户距离，让用户愿意长时间逗留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特点：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以“解忧杂货铺”为定位，功能齐全、界面丰富，心声回复等待时间随机，或快或漫长，制造期待感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7"/>
          <p:cNvSpPr txBox="1"/>
          <p:nvPr/>
        </p:nvSpPr>
        <p:spPr>
          <a:xfrm>
            <a:off x="4744085" y="1960245"/>
            <a:ext cx="4318000" cy="1453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玩法：分销式问答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None/>
            </a:pP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操作：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打开小程序即可回答问题，根据问题设置回答后可获得红包奖励，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80%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给回答者，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20%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给最近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转发者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None/>
            </a:pP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界面：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画面简单明了，红色色块彰显红包性质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None/>
            </a:pPr>
            <a:r>
              <a:rPr lang="zh-CN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特点：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强调红包、强调人脉、主打找人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None/>
            </a:pP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145" y="3375025"/>
            <a:ext cx="912495" cy="16256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75" y="3375025"/>
            <a:ext cx="925830" cy="16484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25" y="3340100"/>
            <a:ext cx="933450" cy="1660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50" y="3340100"/>
            <a:ext cx="912495" cy="1624965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小打听优势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425556" y="1285950"/>
            <a:ext cx="1683050" cy="1023453"/>
            <a:chOff x="5425556" y="1285950"/>
            <a:chExt cx="1683050" cy="1023453"/>
          </a:xfrm>
        </p:grpSpPr>
        <p:sp>
          <p:nvSpPr>
            <p:cNvPr id="2" name="Oval 42"/>
            <p:cNvSpPr/>
            <p:nvPr/>
          </p:nvSpPr>
          <p:spPr>
            <a:xfrm>
              <a:off x="6031454" y="1285950"/>
              <a:ext cx="471254" cy="471254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Freeform: Shape 43"/>
            <p:cNvSpPr/>
            <p:nvPr/>
          </p:nvSpPr>
          <p:spPr>
            <a:xfrm>
              <a:off x="6132437" y="1386931"/>
              <a:ext cx="269288" cy="269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60" y="14462"/>
                  </a:moveTo>
                  <a:cubicBezTo>
                    <a:pt x="10237" y="15268"/>
                    <a:pt x="7944" y="14282"/>
                    <a:pt x="7138" y="12260"/>
                  </a:cubicBezTo>
                  <a:cubicBezTo>
                    <a:pt x="6332" y="10238"/>
                    <a:pt x="7318" y="7944"/>
                    <a:pt x="9340" y="7138"/>
                  </a:cubicBezTo>
                  <a:cubicBezTo>
                    <a:pt x="11363" y="6332"/>
                    <a:pt x="13656" y="7318"/>
                    <a:pt x="14462" y="9340"/>
                  </a:cubicBezTo>
                  <a:cubicBezTo>
                    <a:pt x="15268" y="11362"/>
                    <a:pt x="14282" y="13656"/>
                    <a:pt x="12260" y="14462"/>
                  </a:cubicBezTo>
                  <a:close/>
                  <a:moveTo>
                    <a:pt x="19602" y="9782"/>
                  </a:moveTo>
                  <a:cubicBezTo>
                    <a:pt x="20834" y="9090"/>
                    <a:pt x="21600" y="8617"/>
                    <a:pt x="21600" y="8617"/>
                  </a:cubicBezTo>
                  <a:lnTo>
                    <a:pt x="20140" y="4954"/>
                  </a:lnTo>
                  <a:cubicBezTo>
                    <a:pt x="20140" y="4954"/>
                    <a:pt x="19254" y="5138"/>
                    <a:pt x="17878" y="5484"/>
                  </a:cubicBezTo>
                  <a:cubicBezTo>
                    <a:pt x="17340" y="4770"/>
                    <a:pt x="16700" y="4141"/>
                    <a:pt x="15975" y="3619"/>
                  </a:cubicBezTo>
                  <a:cubicBezTo>
                    <a:pt x="16319" y="2115"/>
                    <a:pt x="16483" y="1130"/>
                    <a:pt x="16483" y="1130"/>
                  </a:cubicBezTo>
                  <a:lnTo>
                    <a:pt x="13896" y="17"/>
                  </a:lnTo>
                  <a:cubicBezTo>
                    <a:pt x="13896" y="17"/>
                    <a:pt x="13292" y="816"/>
                    <a:pt x="12435" y="2100"/>
                  </a:cubicBezTo>
                  <a:cubicBezTo>
                    <a:pt x="11667" y="1958"/>
                    <a:pt x="9929" y="1990"/>
                    <a:pt x="9794" y="2006"/>
                  </a:cubicBezTo>
                  <a:cubicBezTo>
                    <a:pt x="9096" y="770"/>
                    <a:pt x="8616" y="0"/>
                    <a:pt x="8616" y="0"/>
                  </a:cubicBezTo>
                  <a:lnTo>
                    <a:pt x="4955" y="1460"/>
                  </a:lnTo>
                  <a:cubicBezTo>
                    <a:pt x="4955" y="1460"/>
                    <a:pt x="5136" y="2351"/>
                    <a:pt x="5481" y="3734"/>
                  </a:cubicBezTo>
                  <a:cubicBezTo>
                    <a:pt x="4778" y="4264"/>
                    <a:pt x="4157" y="4895"/>
                    <a:pt x="3639" y="5608"/>
                  </a:cubicBezTo>
                  <a:cubicBezTo>
                    <a:pt x="2127" y="5266"/>
                    <a:pt x="1135" y="5104"/>
                    <a:pt x="1135" y="5104"/>
                  </a:cubicBezTo>
                  <a:lnTo>
                    <a:pt x="22" y="7692"/>
                  </a:lnTo>
                  <a:cubicBezTo>
                    <a:pt x="22" y="7692"/>
                    <a:pt x="819" y="8298"/>
                    <a:pt x="2103" y="9154"/>
                  </a:cubicBezTo>
                  <a:cubicBezTo>
                    <a:pt x="1955" y="9941"/>
                    <a:pt x="1990" y="11679"/>
                    <a:pt x="2004" y="11801"/>
                  </a:cubicBezTo>
                  <a:cubicBezTo>
                    <a:pt x="768" y="12502"/>
                    <a:pt x="0" y="12983"/>
                    <a:pt x="0" y="12983"/>
                  </a:cubicBezTo>
                  <a:lnTo>
                    <a:pt x="1460" y="16645"/>
                  </a:lnTo>
                  <a:cubicBezTo>
                    <a:pt x="1460" y="16645"/>
                    <a:pt x="2351" y="16467"/>
                    <a:pt x="3732" y="16126"/>
                  </a:cubicBezTo>
                  <a:cubicBezTo>
                    <a:pt x="4263" y="16831"/>
                    <a:pt x="4896" y="17454"/>
                    <a:pt x="5611" y="17973"/>
                  </a:cubicBezTo>
                  <a:cubicBezTo>
                    <a:pt x="5273" y="19468"/>
                    <a:pt x="5112" y="20448"/>
                    <a:pt x="5112" y="20448"/>
                  </a:cubicBezTo>
                  <a:lnTo>
                    <a:pt x="7642" y="21536"/>
                  </a:lnTo>
                  <a:cubicBezTo>
                    <a:pt x="7642" y="21536"/>
                    <a:pt x="8236" y="20755"/>
                    <a:pt x="9083" y="19495"/>
                  </a:cubicBezTo>
                  <a:cubicBezTo>
                    <a:pt x="9914" y="19659"/>
                    <a:pt x="11699" y="19617"/>
                    <a:pt x="11812" y="19605"/>
                  </a:cubicBezTo>
                  <a:cubicBezTo>
                    <a:pt x="12507" y="20836"/>
                    <a:pt x="12984" y="21600"/>
                    <a:pt x="12984" y="21600"/>
                  </a:cubicBezTo>
                  <a:lnTo>
                    <a:pt x="16645" y="20140"/>
                  </a:lnTo>
                  <a:cubicBezTo>
                    <a:pt x="16645" y="20140"/>
                    <a:pt x="16465" y="19256"/>
                    <a:pt x="16122" y="17881"/>
                  </a:cubicBezTo>
                  <a:cubicBezTo>
                    <a:pt x="16854" y="17330"/>
                    <a:pt x="17498" y="16672"/>
                    <a:pt x="18029" y="15924"/>
                  </a:cubicBezTo>
                  <a:cubicBezTo>
                    <a:pt x="19510" y="16258"/>
                    <a:pt x="20478" y="16419"/>
                    <a:pt x="20478" y="16419"/>
                  </a:cubicBezTo>
                  <a:lnTo>
                    <a:pt x="21566" y="13889"/>
                  </a:lnTo>
                  <a:cubicBezTo>
                    <a:pt x="21566" y="13889"/>
                    <a:pt x="20777" y="13294"/>
                    <a:pt x="19508" y="12446"/>
                  </a:cubicBezTo>
                  <a:cubicBezTo>
                    <a:pt x="19652" y="11675"/>
                    <a:pt x="19618" y="9922"/>
                    <a:pt x="19602" y="97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41"/>
            <p:cNvSpPr/>
            <p:nvPr/>
          </p:nvSpPr>
          <p:spPr>
            <a:xfrm>
              <a:off x="5425556" y="1838148"/>
              <a:ext cx="1683050" cy="47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anchor="t">
              <a:noAutofit/>
            </a:bodyPr>
            <a:lstStyle/>
            <a:p>
              <a:pPr algn="ctr" defTabSz="913765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答案更准确</a:t>
              </a:r>
              <a:endPara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 defTabSz="913765">
                <a:lnSpc>
                  <a:spcPct val="120000"/>
                </a:lnSpc>
                <a:defRPr/>
              </a:pP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只选对的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643257" y="2901222"/>
            <a:ext cx="1683050" cy="1007663"/>
            <a:chOff x="5643257" y="2901222"/>
            <a:chExt cx="1683050" cy="1007663"/>
          </a:xfrm>
        </p:grpSpPr>
        <p:sp>
          <p:nvSpPr>
            <p:cNvPr id="35" name="Oval 38"/>
            <p:cNvSpPr/>
            <p:nvPr/>
          </p:nvSpPr>
          <p:spPr>
            <a:xfrm>
              <a:off x="6254972" y="2901222"/>
              <a:ext cx="471254" cy="471254"/>
            </a:xfrm>
            <a:prstGeom prst="ellipse">
              <a:avLst/>
            </a:prstGeom>
            <a:solidFill>
              <a:schemeClr val="accent5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: Shape 39"/>
            <p:cNvSpPr/>
            <p:nvPr/>
          </p:nvSpPr>
          <p:spPr>
            <a:xfrm>
              <a:off x="6355955" y="3036886"/>
              <a:ext cx="269289" cy="199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85" y="8532"/>
                  </a:moveTo>
                  <a:lnTo>
                    <a:pt x="17798" y="8532"/>
                  </a:lnTo>
                  <a:lnTo>
                    <a:pt x="17798" y="12676"/>
                  </a:lnTo>
                  <a:cubicBezTo>
                    <a:pt x="17798" y="14711"/>
                    <a:pt x="16603" y="16373"/>
                    <a:pt x="15079" y="16373"/>
                  </a:cubicBezTo>
                  <a:lnTo>
                    <a:pt x="9158" y="16373"/>
                  </a:lnTo>
                  <a:lnTo>
                    <a:pt x="9158" y="17810"/>
                  </a:lnTo>
                  <a:cubicBezTo>
                    <a:pt x="9158" y="18927"/>
                    <a:pt x="9837" y="19832"/>
                    <a:pt x="10673" y="19832"/>
                  </a:cubicBezTo>
                  <a:lnTo>
                    <a:pt x="16728" y="19832"/>
                  </a:lnTo>
                  <a:lnTo>
                    <a:pt x="19181" y="21600"/>
                  </a:lnTo>
                  <a:lnTo>
                    <a:pt x="19181" y="19832"/>
                  </a:lnTo>
                  <a:lnTo>
                    <a:pt x="20085" y="19832"/>
                  </a:lnTo>
                  <a:cubicBezTo>
                    <a:pt x="20922" y="19832"/>
                    <a:pt x="21600" y="18927"/>
                    <a:pt x="21600" y="17810"/>
                  </a:cubicBezTo>
                  <a:lnTo>
                    <a:pt x="21600" y="10554"/>
                  </a:lnTo>
                  <a:cubicBezTo>
                    <a:pt x="21600" y="9438"/>
                    <a:pt x="20922" y="8532"/>
                    <a:pt x="20085" y="8532"/>
                  </a:cubicBezTo>
                  <a:close/>
                  <a:moveTo>
                    <a:pt x="6912" y="15450"/>
                  </a:moveTo>
                  <a:lnTo>
                    <a:pt x="6689" y="15450"/>
                  </a:lnTo>
                  <a:lnTo>
                    <a:pt x="2592" y="18372"/>
                  </a:lnTo>
                  <a:lnTo>
                    <a:pt x="2592" y="15450"/>
                  </a:lnTo>
                  <a:lnTo>
                    <a:pt x="2074" y="15450"/>
                  </a:lnTo>
                  <a:cubicBezTo>
                    <a:pt x="928" y="15450"/>
                    <a:pt x="0" y="14211"/>
                    <a:pt x="0" y="12683"/>
                  </a:cubicBezTo>
                  <a:lnTo>
                    <a:pt x="0" y="2767"/>
                  </a:lnTo>
                  <a:cubicBezTo>
                    <a:pt x="0" y="1239"/>
                    <a:pt x="928" y="0"/>
                    <a:pt x="2074" y="0"/>
                  </a:cubicBezTo>
                  <a:lnTo>
                    <a:pt x="15034" y="0"/>
                  </a:lnTo>
                  <a:cubicBezTo>
                    <a:pt x="16179" y="0"/>
                    <a:pt x="17107" y="1239"/>
                    <a:pt x="17107" y="2767"/>
                  </a:cubicBezTo>
                  <a:lnTo>
                    <a:pt x="17107" y="4381"/>
                  </a:lnTo>
                  <a:lnTo>
                    <a:pt x="17107" y="8532"/>
                  </a:lnTo>
                  <a:lnTo>
                    <a:pt x="17107" y="12676"/>
                  </a:lnTo>
                  <a:cubicBezTo>
                    <a:pt x="17107" y="14205"/>
                    <a:pt x="16224" y="15450"/>
                    <a:pt x="15079" y="15450"/>
                  </a:cubicBezTo>
                  <a:lnTo>
                    <a:pt x="9158" y="15450"/>
                  </a:lnTo>
                  <a:cubicBezTo>
                    <a:pt x="9158" y="15450"/>
                    <a:pt x="6912" y="15450"/>
                    <a:pt x="6912" y="154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Rectangle 37"/>
            <p:cNvSpPr/>
            <p:nvPr/>
          </p:nvSpPr>
          <p:spPr>
            <a:xfrm>
              <a:off x="5643257" y="3440709"/>
              <a:ext cx="1683050" cy="468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anchor="t">
              <a:noAutofit/>
            </a:bodyPr>
            <a:lstStyle/>
            <a:p>
              <a:pPr algn="ctr" defTabSz="913765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收益更靠谱</a:t>
              </a:r>
              <a:endPara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 defTabSz="913765">
                <a:lnSpc>
                  <a:spcPct val="120000"/>
                </a:lnSpc>
                <a:defRPr/>
              </a:pP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转发就有钱，</a:t>
              </a: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认真回答的人保证收钱</a:t>
              </a:r>
              <a:endPara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711754" y="643024"/>
            <a:ext cx="1683050" cy="998544"/>
            <a:chOff x="3711754" y="643024"/>
            <a:chExt cx="1683050" cy="998544"/>
          </a:xfrm>
        </p:grpSpPr>
        <p:sp>
          <p:nvSpPr>
            <p:cNvPr id="39" name="Oval 34"/>
            <p:cNvSpPr/>
            <p:nvPr/>
          </p:nvSpPr>
          <p:spPr>
            <a:xfrm>
              <a:off x="4321195" y="643024"/>
              <a:ext cx="471254" cy="471254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4422177" y="758313"/>
              <a:ext cx="269289" cy="240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4" extrusionOk="0">
                  <a:moveTo>
                    <a:pt x="19415" y="16649"/>
                  </a:moveTo>
                  <a:cubicBezTo>
                    <a:pt x="20161" y="16995"/>
                    <a:pt x="20794" y="17015"/>
                    <a:pt x="20797" y="18016"/>
                  </a:cubicBezTo>
                  <a:lnTo>
                    <a:pt x="21600" y="21484"/>
                  </a:lnTo>
                  <a:lnTo>
                    <a:pt x="0" y="21484"/>
                  </a:lnTo>
                  <a:cubicBezTo>
                    <a:pt x="91" y="20771"/>
                    <a:pt x="349" y="19060"/>
                    <a:pt x="573" y="18136"/>
                  </a:cubicBezTo>
                  <a:cubicBezTo>
                    <a:pt x="679" y="17700"/>
                    <a:pt x="1212" y="16975"/>
                    <a:pt x="2036" y="16624"/>
                  </a:cubicBezTo>
                  <a:cubicBezTo>
                    <a:pt x="4050" y="15766"/>
                    <a:pt x="6877" y="14370"/>
                    <a:pt x="7251" y="13724"/>
                  </a:cubicBezTo>
                  <a:cubicBezTo>
                    <a:pt x="7484" y="13323"/>
                    <a:pt x="7579" y="13743"/>
                    <a:pt x="7681" y="13421"/>
                  </a:cubicBezTo>
                  <a:cubicBezTo>
                    <a:pt x="7916" y="12679"/>
                    <a:pt x="7968" y="11587"/>
                    <a:pt x="7968" y="11587"/>
                  </a:cubicBezTo>
                  <a:cubicBezTo>
                    <a:pt x="7848" y="11494"/>
                    <a:pt x="7572" y="10786"/>
                    <a:pt x="7434" y="10117"/>
                  </a:cubicBezTo>
                  <a:cubicBezTo>
                    <a:pt x="7387" y="9891"/>
                    <a:pt x="7082" y="9884"/>
                    <a:pt x="6846" y="8995"/>
                  </a:cubicBezTo>
                  <a:cubicBezTo>
                    <a:pt x="6653" y="8263"/>
                    <a:pt x="6425" y="7272"/>
                    <a:pt x="6518" y="6932"/>
                  </a:cubicBezTo>
                  <a:cubicBezTo>
                    <a:pt x="6566" y="6758"/>
                    <a:pt x="6695" y="6822"/>
                    <a:pt x="6716" y="6831"/>
                  </a:cubicBezTo>
                  <a:cubicBezTo>
                    <a:pt x="6697" y="6706"/>
                    <a:pt x="6673" y="6705"/>
                    <a:pt x="6649" y="6531"/>
                  </a:cubicBezTo>
                  <a:cubicBezTo>
                    <a:pt x="6603" y="6199"/>
                    <a:pt x="6428" y="5653"/>
                    <a:pt x="6414" y="5330"/>
                  </a:cubicBezTo>
                  <a:cubicBezTo>
                    <a:pt x="6302" y="2941"/>
                    <a:pt x="6814" y="1517"/>
                    <a:pt x="7802" y="834"/>
                  </a:cubicBezTo>
                  <a:cubicBezTo>
                    <a:pt x="8064" y="653"/>
                    <a:pt x="9136" y="145"/>
                    <a:pt x="9462" y="64"/>
                  </a:cubicBezTo>
                  <a:cubicBezTo>
                    <a:pt x="10187" y="-116"/>
                    <a:pt x="11659" y="109"/>
                    <a:pt x="12338" y="443"/>
                  </a:cubicBezTo>
                  <a:cubicBezTo>
                    <a:pt x="14203" y="1346"/>
                    <a:pt x="14766" y="2285"/>
                    <a:pt x="14624" y="5330"/>
                  </a:cubicBezTo>
                  <a:cubicBezTo>
                    <a:pt x="14599" y="5877"/>
                    <a:pt x="14486" y="6618"/>
                    <a:pt x="14433" y="6945"/>
                  </a:cubicBezTo>
                  <a:cubicBezTo>
                    <a:pt x="14521" y="6860"/>
                    <a:pt x="14606" y="6807"/>
                    <a:pt x="14679" y="6813"/>
                  </a:cubicBezTo>
                  <a:cubicBezTo>
                    <a:pt x="14982" y="6833"/>
                    <a:pt x="14696" y="8105"/>
                    <a:pt x="14460" y="8995"/>
                  </a:cubicBezTo>
                  <a:cubicBezTo>
                    <a:pt x="14225" y="9884"/>
                    <a:pt x="13904" y="9888"/>
                    <a:pt x="13872" y="10117"/>
                  </a:cubicBezTo>
                  <a:cubicBezTo>
                    <a:pt x="13761" y="10901"/>
                    <a:pt x="13490" y="11361"/>
                    <a:pt x="13347" y="11576"/>
                  </a:cubicBezTo>
                  <a:cubicBezTo>
                    <a:pt x="13347" y="11576"/>
                    <a:pt x="13436" y="12775"/>
                    <a:pt x="13704" y="13449"/>
                  </a:cubicBezTo>
                  <a:cubicBezTo>
                    <a:pt x="13812" y="13730"/>
                    <a:pt x="13931" y="13430"/>
                    <a:pt x="14102" y="13742"/>
                  </a:cubicBezTo>
                  <a:cubicBezTo>
                    <a:pt x="14018" y="13588"/>
                    <a:pt x="14272" y="14339"/>
                    <a:pt x="15405" y="14858"/>
                  </a:cubicBezTo>
                  <a:cubicBezTo>
                    <a:pt x="17512" y="15825"/>
                    <a:pt x="18500" y="16226"/>
                    <a:pt x="19415" y="166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Rectangle 33"/>
            <p:cNvSpPr/>
            <p:nvPr/>
          </p:nvSpPr>
          <p:spPr>
            <a:xfrm>
              <a:off x="3711754" y="1170313"/>
              <a:ext cx="1683050" cy="47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anchor="t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传播更广泛</a:t>
              </a:r>
              <a:endPara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打破自身人脉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003900" y="1285950"/>
            <a:ext cx="1708150" cy="1433195"/>
            <a:chOff x="2003900" y="1285950"/>
            <a:chExt cx="1708150" cy="1433195"/>
          </a:xfrm>
        </p:grpSpPr>
        <p:sp>
          <p:nvSpPr>
            <p:cNvPr id="43" name="Oval 30"/>
            <p:cNvSpPr/>
            <p:nvPr/>
          </p:nvSpPr>
          <p:spPr>
            <a:xfrm>
              <a:off x="2609798" y="1285950"/>
              <a:ext cx="471254" cy="471254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: Shape 31"/>
            <p:cNvSpPr/>
            <p:nvPr/>
          </p:nvSpPr>
          <p:spPr>
            <a:xfrm>
              <a:off x="2743457" y="1386933"/>
              <a:ext cx="203938" cy="269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16784" y="1264"/>
                  </a:moveTo>
                  <a:cubicBezTo>
                    <a:pt x="16363" y="1078"/>
                    <a:pt x="15824" y="1189"/>
                    <a:pt x="15581" y="1511"/>
                  </a:cubicBezTo>
                  <a:lnTo>
                    <a:pt x="14280" y="3236"/>
                  </a:lnTo>
                  <a:cubicBezTo>
                    <a:pt x="14867" y="3417"/>
                    <a:pt x="15381" y="3636"/>
                    <a:pt x="15831" y="3874"/>
                  </a:cubicBezTo>
                  <a:lnTo>
                    <a:pt x="17106" y="2185"/>
                  </a:lnTo>
                  <a:cubicBezTo>
                    <a:pt x="17349" y="1863"/>
                    <a:pt x="17205" y="1451"/>
                    <a:pt x="16784" y="1264"/>
                  </a:cubicBezTo>
                  <a:close/>
                  <a:moveTo>
                    <a:pt x="21233" y="4689"/>
                  </a:moveTo>
                  <a:cubicBezTo>
                    <a:pt x="20988" y="4366"/>
                    <a:pt x="20450" y="4256"/>
                    <a:pt x="20028" y="4442"/>
                  </a:cubicBezTo>
                  <a:lnTo>
                    <a:pt x="17841" y="5408"/>
                  </a:lnTo>
                  <a:cubicBezTo>
                    <a:pt x="18203" y="5799"/>
                    <a:pt x="18487" y="6197"/>
                    <a:pt x="18711" y="6581"/>
                  </a:cubicBezTo>
                  <a:lnTo>
                    <a:pt x="20909" y="5610"/>
                  </a:lnTo>
                  <a:cubicBezTo>
                    <a:pt x="21331" y="5423"/>
                    <a:pt x="21475" y="5012"/>
                    <a:pt x="21233" y="4689"/>
                  </a:cubicBezTo>
                  <a:close/>
                  <a:moveTo>
                    <a:pt x="1322" y="4393"/>
                  </a:moveTo>
                  <a:cubicBezTo>
                    <a:pt x="900" y="4207"/>
                    <a:pt x="362" y="4317"/>
                    <a:pt x="118" y="4640"/>
                  </a:cubicBezTo>
                  <a:cubicBezTo>
                    <a:pt x="-125" y="4963"/>
                    <a:pt x="19" y="5375"/>
                    <a:pt x="441" y="5561"/>
                  </a:cubicBezTo>
                  <a:lnTo>
                    <a:pt x="2633" y="6530"/>
                  </a:lnTo>
                  <a:cubicBezTo>
                    <a:pt x="2861" y="6146"/>
                    <a:pt x="3149" y="5751"/>
                    <a:pt x="3514" y="5362"/>
                  </a:cubicBezTo>
                  <a:cubicBezTo>
                    <a:pt x="3514" y="5362"/>
                    <a:pt x="1322" y="4393"/>
                    <a:pt x="1322" y="4393"/>
                  </a:cubicBezTo>
                  <a:close/>
                  <a:moveTo>
                    <a:pt x="5797" y="1483"/>
                  </a:moveTo>
                  <a:cubicBezTo>
                    <a:pt x="5553" y="1160"/>
                    <a:pt x="5015" y="1050"/>
                    <a:pt x="4593" y="1236"/>
                  </a:cubicBezTo>
                  <a:cubicBezTo>
                    <a:pt x="4173" y="1422"/>
                    <a:pt x="4029" y="1834"/>
                    <a:pt x="4272" y="2157"/>
                  </a:cubicBezTo>
                  <a:lnTo>
                    <a:pt x="5544" y="3843"/>
                  </a:lnTo>
                  <a:cubicBezTo>
                    <a:pt x="5997" y="3607"/>
                    <a:pt x="6514" y="3392"/>
                    <a:pt x="7103" y="3215"/>
                  </a:cubicBezTo>
                  <a:cubicBezTo>
                    <a:pt x="7103" y="3215"/>
                    <a:pt x="5797" y="1483"/>
                    <a:pt x="5797" y="1483"/>
                  </a:cubicBezTo>
                  <a:close/>
                  <a:moveTo>
                    <a:pt x="10693" y="0"/>
                  </a:moveTo>
                  <a:cubicBezTo>
                    <a:pt x="10208" y="0"/>
                    <a:pt x="9813" y="302"/>
                    <a:pt x="9813" y="674"/>
                  </a:cubicBezTo>
                  <a:lnTo>
                    <a:pt x="9813" y="2753"/>
                  </a:lnTo>
                  <a:cubicBezTo>
                    <a:pt x="10026" y="2740"/>
                    <a:pt x="11348" y="2744"/>
                    <a:pt x="11574" y="2758"/>
                  </a:cubicBezTo>
                  <a:lnTo>
                    <a:pt x="11574" y="674"/>
                  </a:lnTo>
                  <a:cubicBezTo>
                    <a:pt x="11574" y="302"/>
                    <a:pt x="11180" y="0"/>
                    <a:pt x="10693" y="0"/>
                  </a:cubicBezTo>
                  <a:close/>
                  <a:moveTo>
                    <a:pt x="18428" y="9068"/>
                  </a:moveTo>
                  <a:cubicBezTo>
                    <a:pt x="18228" y="7091"/>
                    <a:pt x="16423" y="3572"/>
                    <a:pt x="10662" y="3572"/>
                  </a:cubicBezTo>
                  <a:cubicBezTo>
                    <a:pt x="10661" y="3572"/>
                    <a:pt x="10660" y="3572"/>
                    <a:pt x="10659" y="3572"/>
                  </a:cubicBezTo>
                  <a:cubicBezTo>
                    <a:pt x="10658" y="3572"/>
                    <a:pt x="10658" y="3572"/>
                    <a:pt x="10657" y="3572"/>
                  </a:cubicBezTo>
                  <a:cubicBezTo>
                    <a:pt x="10656" y="3572"/>
                    <a:pt x="10655" y="3572"/>
                    <a:pt x="10655" y="3572"/>
                  </a:cubicBezTo>
                  <a:cubicBezTo>
                    <a:pt x="10654" y="3572"/>
                    <a:pt x="10653" y="3572"/>
                    <a:pt x="10652" y="3572"/>
                  </a:cubicBezTo>
                  <a:cubicBezTo>
                    <a:pt x="4890" y="3572"/>
                    <a:pt x="3086" y="7091"/>
                    <a:pt x="2886" y="9068"/>
                  </a:cubicBezTo>
                  <a:cubicBezTo>
                    <a:pt x="2715" y="10852"/>
                    <a:pt x="4327" y="12514"/>
                    <a:pt x="4510" y="12775"/>
                  </a:cubicBezTo>
                  <a:cubicBezTo>
                    <a:pt x="4810" y="13201"/>
                    <a:pt x="6695" y="14825"/>
                    <a:pt x="6762" y="15807"/>
                  </a:cubicBezTo>
                  <a:cubicBezTo>
                    <a:pt x="6855" y="17159"/>
                    <a:pt x="7070" y="17195"/>
                    <a:pt x="7930" y="17355"/>
                  </a:cubicBezTo>
                  <a:cubicBezTo>
                    <a:pt x="8807" y="17519"/>
                    <a:pt x="12507" y="17519"/>
                    <a:pt x="13383" y="17355"/>
                  </a:cubicBezTo>
                  <a:cubicBezTo>
                    <a:pt x="14243" y="17195"/>
                    <a:pt x="14459" y="17159"/>
                    <a:pt x="14552" y="15807"/>
                  </a:cubicBezTo>
                  <a:cubicBezTo>
                    <a:pt x="14619" y="14825"/>
                    <a:pt x="16504" y="13201"/>
                    <a:pt x="16803" y="12775"/>
                  </a:cubicBezTo>
                  <a:cubicBezTo>
                    <a:pt x="16987" y="12514"/>
                    <a:pt x="18599" y="10852"/>
                    <a:pt x="18428" y="9068"/>
                  </a:cubicBezTo>
                  <a:close/>
                  <a:moveTo>
                    <a:pt x="13756" y="19204"/>
                  </a:moveTo>
                  <a:cubicBezTo>
                    <a:pt x="13756" y="18991"/>
                    <a:pt x="13530" y="18817"/>
                    <a:pt x="13251" y="18817"/>
                  </a:cubicBezTo>
                  <a:lnTo>
                    <a:pt x="8063" y="18817"/>
                  </a:lnTo>
                  <a:cubicBezTo>
                    <a:pt x="7783" y="18817"/>
                    <a:pt x="7557" y="18991"/>
                    <a:pt x="7557" y="19204"/>
                  </a:cubicBezTo>
                  <a:lnTo>
                    <a:pt x="7557" y="19204"/>
                  </a:lnTo>
                  <a:cubicBezTo>
                    <a:pt x="7557" y="19418"/>
                    <a:pt x="7783" y="19591"/>
                    <a:pt x="8063" y="19591"/>
                  </a:cubicBezTo>
                  <a:lnTo>
                    <a:pt x="13251" y="19591"/>
                  </a:lnTo>
                  <a:cubicBezTo>
                    <a:pt x="13530" y="19591"/>
                    <a:pt x="13756" y="19418"/>
                    <a:pt x="13756" y="19204"/>
                  </a:cubicBezTo>
                  <a:cubicBezTo>
                    <a:pt x="13756" y="19204"/>
                    <a:pt x="13756" y="19204"/>
                    <a:pt x="13756" y="19204"/>
                  </a:cubicBezTo>
                  <a:close/>
                  <a:moveTo>
                    <a:pt x="13756" y="18147"/>
                  </a:moveTo>
                  <a:cubicBezTo>
                    <a:pt x="13756" y="17934"/>
                    <a:pt x="13530" y="17761"/>
                    <a:pt x="13251" y="17761"/>
                  </a:cubicBezTo>
                  <a:lnTo>
                    <a:pt x="8063" y="17761"/>
                  </a:lnTo>
                  <a:cubicBezTo>
                    <a:pt x="7783" y="17761"/>
                    <a:pt x="7557" y="17934"/>
                    <a:pt x="7557" y="18147"/>
                  </a:cubicBezTo>
                  <a:lnTo>
                    <a:pt x="7557" y="18147"/>
                  </a:lnTo>
                  <a:cubicBezTo>
                    <a:pt x="7557" y="18361"/>
                    <a:pt x="7783" y="18535"/>
                    <a:pt x="8063" y="18535"/>
                  </a:cubicBezTo>
                  <a:lnTo>
                    <a:pt x="13251" y="18535"/>
                  </a:lnTo>
                  <a:cubicBezTo>
                    <a:pt x="13530" y="18535"/>
                    <a:pt x="13756" y="18361"/>
                    <a:pt x="13756" y="18147"/>
                  </a:cubicBezTo>
                  <a:cubicBezTo>
                    <a:pt x="13756" y="18147"/>
                    <a:pt x="13756" y="18147"/>
                    <a:pt x="13756" y="18147"/>
                  </a:cubicBezTo>
                  <a:close/>
                  <a:moveTo>
                    <a:pt x="8400" y="19874"/>
                  </a:moveTo>
                  <a:lnTo>
                    <a:pt x="12913" y="19874"/>
                  </a:lnTo>
                  <a:cubicBezTo>
                    <a:pt x="12913" y="20827"/>
                    <a:pt x="11903" y="21600"/>
                    <a:pt x="10657" y="21600"/>
                  </a:cubicBezTo>
                  <a:cubicBezTo>
                    <a:pt x="9411" y="21600"/>
                    <a:pt x="8400" y="20827"/>
                    <a:pt x="8400" y="198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Rectangle 29"/>
            <p:cNvSpPr/>
            <p:nvPr/>
          </p:nvSpPr>
          <p:spPr>
            <a:xfrm>
              <a:off x="2003900" y="1838400"/>
              <a:ext cx="1708150" cy="880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anchor="t">
              <a:noAutofit/>
            </a:bodyPr>
            <a:lstStyle/>
            <a:p>
              <a:pPr algn="ctr" defTabSz="913765">
                <a:lnSpc>
                  <a:spcPct val="120000"/>
                </a:lnSpc>
                <a:defRPr/>
              </a:pPr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回复更迅速</a:t>
              </a:r>
              <a:endPara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 defTabSz="913765">
                <a:lnSpc>
                  <a:spcPct val="120000"/>
                </a:lnSpc>
                <a:defRPr/>
              </a:pP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时间可操控的系统优势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 defTabSz="913765">
                <a:lnSpc>
                  <a:spcPct val="120000"/>
                </a:lnSpc>
                <a:defRPr/>
              </a:pP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模板消息创造服务优势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 defTabSz="913765">
                <a:lnSpc>
                  <a:spcPct val="120000"/>
                </a:lnSpc>
                <a:defRPr/>
              </a:pP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起源于微信的自带优势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817694" y="2901222"/>
            <a:ext cx="1683050" cy="1007661"/>
            <a:chOff x="1817694" y="2901222"/>
            <a:chExt cx="1683050" cy="1007661"/>
          </a:xfrm>
        </p:grpSpPr>
        <p:sp>
          <p:nvSpPr>
            <p:cNvPr id="47" name="Oval 26"/>
            <p:cNvSpPr/>
            <p:nvPr/>
          </p:nvSpPr>
          <p:spPr>
            <a:xfrm>
              <a:off x="2423591" y="2901222"/>
              <a:ext cx="471254" cy="47125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: Shape 27"/>
            <p:cNvSpPr/>
            <p:nvPr/>
          </p:nvSpPr>
          <p:spPr>
            <a:xfrm>
              <a:off x="2524574" y="3002257"/>
              <a:ext cx="269289" cy="269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89" y="3102"/>
                  </a:moveTo>
                  <a:cubicBezTo>
                    <a:pt x="10181" y="3102"/>
                    <a:pt x="11584" y="3680"/>
                    <a:pt x="12638" y="4729"/>
                  </a:cubicBezTo>
                  <a:cubicBezTo>
                    <a:pt x="13691" y="5775"/>
                    <a:pt x="14270" y="7167"/>
                    <a:pt x="14270" y="8646"/>
                  </a:cubicBezTo>
                  <a:cubicBezTo>
                    <a:pt x="14270" y="10126"/>
                    <a:pt x="13691" y="11517"/>
                    <a:pt x="12638" y="12563"/>
                  </a:cubicBezTo>
                  <a:cubicBezTo>
                    <a:pt x="11584" y="13612"/>
                    <a:pt x="10181" y="14190"/>
                    <a:pt x="8689" y="14190"/>
                  </a:cubicBezTo>
                  <a:cubicBezTo>
                    <a:pt x="7197" y="14190"/>
                    <a:pt x="5795" y="13612"/>
                    <a:pt x="4741" y="12563"/>
                  </a:cubicBezTo>
                  <a:cubicBezTo>
                    <a:pt x="3688" y="11517"/>
                    <a:pt x="3108" y="10125"/>
                    <a:pt x="3108" y="8646"/>
                  </a:cubicBezTo>
                  <a:cubicBezTo>
                    <a:pt x="3108" y="7166"/>
                    <a:pt x="3688" y="5775"/>
                    <a:pt x="4741" y="4729"/>
                  </a:cubicBezTo>
                  <a:cubicBezTo>
                    <a:pt x="5795" y="3680"/>
                    <a:pt x="7197" y="3102"/>
                    <a:pt x="8689" y="3102"/>
                  </a:cubicBezTo>
                  <a:close/>
                  <a:moveTo>
                    <a:pt x="16149" y="13086"/>
                  </a:moveTo>
                  <a:cubicBezTo>
                    <a:pt x="16951" y="11758"/>
                    <a:pt x="17378" y="10235"/>
                    <a:pt x="17378" y="8646"/>
                  </a:cubicBezTo>
                  <a:cubicBezTo>
                    <a:pt x="17378" y="6336"/>
                    <a:pt x="16474" y="4164"/>
                    <a:pt x="14832" y="2531"/>
                  </a:cubicBezTo>
                  <a:cubicBezTo>
                    <a:pt x="13191" y="899"/>
                    <a:pt x="11009" y="0"/>
                    <a:pt x="8689" y="0"/>
                  </a:cubicBezTo>
                  <a:cubicBezTo>
                    <a:pt x="6370" y="0"/>
                    <a:pt x="4188" y="899"/>
                    <a:pt x="2547" y="2531"/>
                  </a:cubicBezTo>
                  <a:cubicBezTo>
                    <a:pt x="905" y="4164"/>
                    <a:pt x="0" y="6336"/>
                    <a:pt x="0" y="8646"/>
                  </a:cubicBezTo>
                  <a:cubicBezTo>
                    <a:pt x="0" y="10957"/>
                    <a:pt x="905" y="13128"/>
                    <a:pt x="2547" y="14762"/>
                  </a:cubicBezTo>
                  <a:cubicBezTo>
                    <a:pt x="4188" y="16393"/>
                    <a:pt x="6369" y="17292"/>
                    <a:pt x="8689" y="17292"/>
                  </a:cubicBezTo>
                  <a:cubicBezTo>
                    <a:pt x="8689" y="17292"/>
                    <a:pt x="8689" y="17292"/>
                    <a:pt x="8690" y="17292"/>
                  </a:cubicBezTo>
                  <a:cubicBezTo>
                    <a:pt x="10229" y="17292"/>
                    <a:pt x="11708" y="16896"/>
                    <a:pt x="13008" y="16152"/>
                  </a:cubicBezTo>
                  <a:lnTo>
                    <a:pt x="18487" y="21600"/>
                  </a:lnTo>
                  <a:lnTo>
                    <a:pt x="21600" y="18505"/>
                  </a:lnTo>
                  <a:cubicBezTo>
                    <a:pt x="21600" y="18505"/>
                    <a:pt x="16149" y="13086"/>
                    <a:pt x="16149" y="1308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Rectangle 25"/>
            <p:cNvSpPr/>
            <p:nvPr/>
          </p:nvSpPr>
          <p:spPr>
            <a:xfrm>
              <a:off x="1817694" y="3437628"/>
              <a:ext cx="1683050" cy="471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anchor="t">
              <a:noAutofit/>
            </a:bodyPr>
            <a:lstStyle/>
            <a:p>
              <a:pPr algn="ctr" defTabSz="913765">
                <a:lnSpc>
                  <a:spcPct val="120000"/>
                </a:lnSpc>
                <a:defRPr/>
              </a:pPr>
              <a:r>
                <a:rPr lang="zh-CN" altLang="en-US" sz="16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操作更简单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765">
                <a:lnSpc>
                  <a:spcPct val="120000"/>
                </a:lnSpc>
                <a:defRPr/>
              </a:pP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无任何隐藏规则，方法看得见</a:t>
              </a:r>
              <a:endPara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952828" y="1796975"/>
            <a:ext cx="5228185" cy="3346528"/>
            <a:chOff x="1952828" y="1796975"/>
            <a:chExt cx="5228185" cy="3346528"/>
          </a:xfrm>
        </p:grpSpPr>
        <p:sp>
          <p:nvSpPr>
            <p:cNvPr id="51" name="Freeform: Shape 17"/>
            <p:cNvSpPr/>
            <p:nvPr/>
          </p:nvSpPr>
          <p:spPr>
            <a:xfrm rot="16200000" flipH="1">
              <a:off x="5890723" y="3853212"/>
              <a:ext cx="514688" cy="2065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0" y="840"/>
                  </a:lnTo>
                  <a:lnTo>
                    <a:pt x="21600" y="21600"/>
                  </a:lnTo>
                  <a:lnTo>
                    <a:pt x="21591" y="158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Arrow: Right 18"/>
            <p:cNvSpPr/>
            <p:nvPr/>
          </p:nvSpPr>
          <p:spPr>
            <a:xfrm rot="16200000">
              <a:off x="4482416" y="3860771"/>
              <a:ext cx="1347064" cy="190475"/>
            </a:xfrm>
            <a:prstGeom prst="rightArrow">
              <a:avLst>
                <a:gd name="adj1" fmla="val 42611"/>
                <a:gd name="adj2" fmla="val 85179"/>
              </a:avLst>
            </a:prstGeom>
            <a:solidFill>
              <a:schemeClr val="accent5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Freeform: Shape 15"/>
            <p:cNvSpPr/>
            <p:nvPr/>
          </p:nvSpPr>
          <p:spPr>
            <a:xfrm rot="16200000" flipH="1">
              <a:off x="5156052" y="4280266"/>
              <a:ext cx="513832" cy="1212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" y="0"/>
                  </a:moveTo>
                  <a:lnTo>
                    <a:pt x="0" y="1391"/>
                  </a:lnTo>
                  <a:lnTo>
                    <a:pt x="21600" y="21600"/>
                  </a:lnTo>
                  <a:lnTo>
                    <a:pt x="21600" y="1201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Arrow: Right 16"/>
            <p:cNvSpPr/>
            <p:nvPr/>
          </p:nvSpPr>
          <p:spPr>
            <a:xfrm rot="16200000">
              <a:off x="3837063" y="3525630"/>
              <a:ext cx="2017348" cy="190475"/>
            </a:xfrm>
            <a:prstGeom prst="rightArrow">
              <a:avLst>
                <a:gd name="adj1" fmla="val 42611"/>
                <a:gd name="adj2" fmla="val 85179"/>
              </a:avLst>
            </a:prstGeom>
            <a:solidFill>
              <a:schemeClr val="accent4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Freeform: Shape 13"/>
            <p:cNvSpPr/>
            <p:nvPr/>
          </p:nvSpPr>
          <p:spPr>
            <a:xfrm rot="16200000" flipH="1">
              <a:off x="4318189" y="4614912"/>
              <a:ext cx="515237" cy="541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" y="8656"/>
                  </a:moveTo>
                  <a:lnTo>
                    <a:pt x="21589" y="0"/>
                  </a:lnTo>
                  <a:lnTo>
                    <a:pt x="21600" y="21600"/>
                  </a:lnTo>
                  <a:lnTo>
                    <a:pt x="0" y="11830"/>
                  </a:lnTo>
                  <a:lnTo>
                    <a:pt x="61" y="865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Arrow: Right 14"/>
            <p:cNvSpPr/>
            <p:nvPr/>
          </p:nvSpPr>
          <p:spPr>
            <a:xfrm rot="16200000">
              <a:off x="3145163" y="3118020"/>
              <a:ext cx="2832565" cy="190475"/>
            </a:xfrm>
            <a:prstGeom prst="rightArrow">
              <a:avLst>
                <a:gd name="adj1" fmla="val 42611"/>
                <a:gd name="adj2" fmla="val 85179"/>
              </a:avLst>
            </a:prstGeom>
            <a:solidFill>
              <a:schemeClr val="accent3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Freeform: Shape 11"/>
            <p:cNvSpPr/>
            <p:nvPr/>
          </p:nvSpPr>
          <p:spPr>
            <a:xfrm rot="16200000" flipH="1">
              <a:off x="3454394" y="4292747"/>
              <a:ext cx="514721" cy="1186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" y="20157"/>
                  </a:moveTo>
                  <a:lnTo>
                    <a:pt x="21588" y="0"/>
                  </a:lnTo>
                  <a:lnTo>
                    <a:pt x="21600" y="9767"/>
                  </a:lnTo>
                  <a:lnTo>
                    <a:pt x="0" y="21600"/>
                  </a:lnTo>
                  <a:lnTo>
                    <a:pt x="27" y="2015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Arrow: Right 12"/>
            <p:cNvSpPr/>
            <p:nvPr/>
          </p:nvSpPr>
          <p:spPr>
            <a:xfrm rot="16200000">
              <a:off x="3255014" y="3525629"/>
              <a:ext cx="2017348" cy="190475"/>
            </a:xfrm>
            <a:prstGeom prst="rightArrow">
              <a:avLst>
                <a:gd name="adj1" fmla="val 42611"/>
                <a:gd name="adj2" fmla="val 85179"/>
              </a:avLst>
            </a:prstGeom>
            <a:solidFill>
              <a:schemeClr val="accent2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Freeform: Shape 9"/>
            <p:cNvSpPr/>
            <p:nvPr/>
          </p:nvSpPr>
          <p:spPr>
            <a:xfrm rot="16200000" flipH="1">
              <a:off x="2723784" y="3856972"/>
              <a:ext cx="515573" cy="2057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728"/>
                  </a:moveTo>
                  <a:lnTo>
                    <a:pt x="21600" y="0"/>
                  </a:lnTo>
                  <a:lnTo>
                    <a:pt x="21591" y="5658"/>
                  </a:lnTo>
                  <a:lnTo>
                    <a:pt x="48" y="21600"/>
                  </a:lnTo>
                  <a:lnTo>
                    <a:pt x="0" y="2072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Arrow: Right 10"/>
            <p:cNvSpPr/>
            <p:nvPr/>
          </p:nvSpPr>
          <p:spPr>
            <a:xfrm rot="16200000">
              <a:off x="3293885" y="3860772"/>
              <a:ext cx="1347064" cy="190474"/>
            </a:xfrm>
            <a:prstGeom prst="rightArrow">
              <a:avLst>
                <a:gd name="adj1" fmla="val 42611"/>
                <a:gd name="adj2" fmla="val 85179"/>
              </a:avLst>
            </a:prstGeom>
            <a:solidFill>
              <a:schemeClr val="accent1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8835" y="667385"/>
            <a:ext cx="2386965" cy="4247515"/>
          </a:xfrm>
          <a:prstGeom prst="rect">
            <a:avLst/>
          </a:prstGeom>
        </p:spPr>
      </p:pic>
      <p:grpSp>
        <p:nvGrpSpPr>
          <p:cNvPr id="14" name="Group 79"/>
          <p:cNvGrpSpPr/>
          <p:nvPr/>
        </p:nvGrpSpPr>
        <p:grpSpPr>
          <a:xfrm>
            <a:off x="518160" y="2358390"/>
            <a:ext cx="2336165" cy="1045210"/>
            <a:chOff x="6825190" y="1440155"/>
            <a:chExt cx="2893560" cy="1052165"/>
          </a:xfrm>
        </p:grpSpPr>
        <p:sp>
          <p:nvSpPr>
            <p:cNvPr id="15" name="TextBox 80"/>
            <p:cNvSpPr txBox="1"/>
            <p:nvPr/>
          </p:nvSpPr>
          <p:spPr bwMode="auto">
            <a:xfrm>
              <a:off x="6825190" y="1440155"/>
              <a:ext cx="28700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 fontScale="92500"/>
            </a:bodyPr>
            <a:lstStyle/>
            <a:p>
              <a:pPr algn="r" eaLnBrk="1" hangingPunct="1"/>
              <a:r>
                <a:rPr lang="zh-CN" altLang="en-US" sz="16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支付赏金</a:t>
              </a:r>
              <a:endParaRPr lang="zh-CN" altLang="en-US" sz="16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81"/>
            <p:cNvSpPr/>
            <p:nvPr/>
          </p:nvSpPr>
          <p:spPr>
            <a:xfrm>
              <a:off x="6841037" y="1686376"/>
              <a:ext cx="2877713" cy="805944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 fontScale="70000"/>
            </a:bodyPr>
            <a:lstStyle/>
            <a:p>
              <a:pPr algn="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输入打赏金额，</a:t>
              </a: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回答问题领取的奖金</a:t>
              </a: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algn="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转发奖金（待定开发）</a:t>
              </a: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总金池由两部分组成，打赏金额和转发奖金</a:t>
              </a: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帮忙转发小程序可获得1次抽奖机会，每人每天能转发3次</a:t>
              </a: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73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小打听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基础版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4" name="Group 79"/>
          <p:cNvGrpSpPr/>
          <p:nvPr/>
        </p:nvGrpSpPr>
        <p:grpSpPr>
          <a:xfrm>
            <a:off x="6466754" y="3256853"/>
            <a:ext cx="2258695" cy="413385"/>
            <a:chOff x="8376985" y="1444387"/>
            <a:chExt cx="2892943" cy="551180"/>
          </a:xfrm>
        </p:grpSpPr>
        <p:sp>
          <p:nvSpPr>
            <p:cNvPr id="95" name="TextBox 80"/>
            <p:cNvSpPr txBox="1"/>
            <p:nvPr/>
          </p:nvSpPr>
          <p:spPr bwMode="auto">
            <a:xfrm>
              <a:off x="8376985" y="1444387"/>
              <a:ext cx="28700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 fontScale="72500"/>
            </a:bodyPr>
            <a:p>
              <a:pPr eaLnBrk="1" hangingPunct="1"/>
              <a:r>
                <a:rPr lang="zh-CN" altLang="en-US" sz="1600" b="1">
                  <a:solidFill>
                    <a:schemeClr val="accent4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匿名开关</a:t>
              </a:r>
              <a:endParaRPr lang="zh-CN" altLang="en-US" sz="1600" b="1">
                <a:solidFill>
                  <a:schemeClr val="accent4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Rectangle 81"/>
            <p:cNvSpPr/>
            <p:nvPr/>
          </p:nvSpPr>
          <p:spPr>
            <a:xfrm>
              <a:off x="8392438" y="1690767"/>
              <a:ext cx="2877490" cy="304800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/>
            </a:bodyPr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个别难以启齿的问题，可选择匿名</a:t>
              </a: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cxnSp>
        <p:nvCxnSpPr>
          <p:cNvPr id="98" name="Straight Connector 5"/>
          <p:cNvCxnSpPr/>
          <p:nvPr/>
        </p:nvCxnSpPr>
        <p:spPr>
          <a:xfrm>
            <a:off x="5628640" y="3325495"/>
            <a:ext cx="668020" cy="0"/>
          </a:xfrm>
          <a:prstGeom prst="line">
            <a:avLst/>
          </a:prstGeom>
          <a:ln w="1905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409055" y="571500"/>
            <a:ext cx="2540000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 sz="1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无效退款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设定时间内无回复，钱自动返回致余额。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1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贴心提醒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没获取</a:t>
            </a:r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个回答均会收到模板消息提醒。点击消息即可直接查答案。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97295" y="483870"/>
            <a:ext cx="2905760" cy="12357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1990" y="2103755"/>
            <a:ext cx="2196465" cy="762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8175" y="173545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极易上手，一键转发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小打听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基础版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1960" y="899160"/>
            <a:ext cx="2102485" cy="37420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385" y="928370"/>
            <a:ext cx="2114550" cy="3763010"/>
          </a:xfrm>
          <a:prstGeom prst="rect">
            <a:avLst/>
          </a:prstGeom>
        </p:spPr>
      </p:pic>
      <p:cxnSp>
        <p:nvCxnSpPr>
          <p:cNvPr id="14" name="Straight Connector 5"/>
          <p:cNvCxnSpPr/>
          <p:nvPr/>
        </p:nvCxnSpPr>
        <p:spPr>
          <a:xfrm flipH="1">
            <a:off x="2741295" y="4154170"/>
            <a:ext cx="525145" cy="0"/>
          </a:xfrm>
          <a:prstGeom prst="line">
            <a:avLst/>
          </a:prstGeom>
          <a:ln w="1905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76"/>
          <p:cNvGrpSpPr/>
          <p:nvPr/>
        </p:nvGrpSpPr>
        <p:grpSpPr>
          <a:xfrm>
            <a:off x="1028065" y="4061465"/>
            <a:ext cx="1633503" cy="579755"/>
            <a:chOff x="8376985" y="3452932"/>
            <a:chExt cx="1564790" cy="772775"/>
          </a:xfrm>
        </p:grpSpPr>
        <p:sp>
          <p:nvSpPr>
            <p:cNvPr id="21" name="TextBox 77"/>
            <p:cNvSpPr txBox="1"/>
            <p:nvPr/>
          </p:nvSpPr>
          <p:spPr bwMode="auto">
            <a:xfrm>
              <a:off x="8376985" y="3452932"/>
              <a:ext cx="154748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 fontScale="70000"/>
            </a:bodyPr>
            <a:p>
              <a:pPr marL="0" indent="0" algn="r">
                <a:buNone/>
              </a:pP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群获红包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2" name="Rectangle 78"/>
            <p:cNvSpPr/>
            <p:nvPr/>
          </p:nvSpPr>
          <p:spPr>
            <a:xfrm>
              <a:off x="8419598" y="3699153"/>
              <a:ext cx="1522177" cy="526554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/>
            </a:bodyPr>
            <a:p>
              <a:pPr algn="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参与回答的人随机获得红包</a:t>
              </a: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3" name="Group 76"/>
          <p:cNvGrpSpPr/>
          <p:nvPr/>
        </p:nvGrpSpPr>
        <p:grpSpPr>
          <a:xfrm>
            <a:off x="4910455" y="1804040"/>
            <a:ext cx="1615440" cy="579755"/>
            <a:chOff x="8376985" y="3452932"/>
            <a:chExt cx="1547487" cy="772775"/>
          </a:xfrm>
        </p:grpSpPr>
        <p:sp>
          <p:nvSpPr>
            <p:cNvPr id="24" name="TextBox 77"/>
            <p:cNvSpPr txBox="1"/>
            <p:nvPr/>
          </p:nvSpPr>
          <p:spPr bwMode="auto">
            <a:xfrm>
              <a:off x="8376985" y="3452932"/>
              <a:ext cx="154748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 fontScale="70000"/>
            </a:bodyPr>
            <a:p>
              <a:pPr marL="0" indent="0" algn="r">
                <a:buNone/>
              </a:pP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选中红包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5" name="Rectangle 78"/>
            <p:cNvSpPr/>
            <p:nvPr/>
          </p:nvSpPr>
          <p:spPr>
            <a:xfrm>
              <a:off x="8392833" y="3699153"/>
              <a:ext cx="1522177" cy="526554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/>
            </a:bodyPr>
            <a:p>
              <a:pPr marL="0" indent="0" algn="r">
                <a:buNone/>
              </a:pP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选中个别用户平分红包</a:t>
              </a: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27" name="右箭头 26"/>
          <p:cNvSpPr/>
          <p:nvPr/>
        </p:nvSpPr>
        <p:spPr>
          <a:xfrm>
            <a:off x="5949315" y="2249805"/>
            <a:ext cx="576580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1505" y="1422400"/>
            <a:ext cx="2011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答案可挑选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不浪费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分钱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其他人看不了答案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杜绝乱带节奏</a:t>
            </a:r>
            <a:endParaRPr lang="zh-CN" altLang="en-US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96719" y="1975396"/>
            <a:ext cx="52584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小打听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基础版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2640" y="1310640"/>
            <a:ext cx="1666240" cy="2963545"/>
          </a:xfrm>
          <a:prstGeom prst="rect">
            <a:avLst/>
          </a:prstGeom>
        </p:spPr>
      </p:pic>
      <p:pic>
        <p:nvPicPr>
          <p:cNvPr id="4" name="图片 3" descr="a9c6d8afd960aca35a2834c739a65a94"/>
          <p:cNvPicPr>
            <a:picLocks noChangeAspect="1"/>
          </p:cNvPicPr>
          <p:nvPr/>
        </p:nvPicPr>
        <p:blipFill>
          <a:blip r:embed="rId2"/>
          <a:srcRect l="12340" t="14492" r="13262" b="11584"/>
          <a:stretch>
            <a:fillRect/>
          </a:stretch>
        </p:blipFill>
        <p:spPr>
          <a:xfrm flipH="1">
            <a:off x="4812030" y="2466975"/>
            <a:ext cx="167005" cy="16700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979035" y="2512695"/>
            <a:ext cx="468630" cy="1212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500">
                <a:solidFill>
                  <a:schemeClr val="tx1"/>
                </a:solidFill>
                <a:ea typeface="微软雅黑" panose="020B0503020204020204" pitchFamily="34" charset="-122"/>
              </a:rPr>
              <a:t>小打听</a:t>
            </a:r>
            <a:endParaRPr lang="zh-CN" altLang="en-US" sz="5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38065" y="2642235"/>
            <a:ext cx="112522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69180" y="2651125"/>
            <a:ext cx="1099185" cy="198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求一个免费的素材网站</a:t>
            </a:r>
            <a:endParaRPr lang="zh-CN" altLang="en-US" sz="7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rcRect l="11927" t="8899" r="11340" b="7790"/>
          <a:stretch>
            <a:fillRect/>
          </a:stretch>
        </p:blipFill>
        <p:spPr>
          <a:xfrm>
            <a:off x="4838065" y="2849880"/>
            <a:ext cx="1160780" cy="91249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5206365" y="3477260"/>
            <a:ext cx="42481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zh-CN" altLang="en-US" sz="1200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070225" y="3070860"/>
            <a:ext cx="13874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回答者可以通过点击小程序进入回答页面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1" name="Straight Connector 5"/>
          <p:cNvCxnSpPr/>
          <p:nvPr/>
        </p:nvCxnSpPr>
        <p:spPr>
          <a:xfrm flipH="1">
            <a:off x="4298950" y="3329940"/>
            <a:ext cx="525145" cy="0"/>
          </a:xfrm>
          <a:prstGeom prst="line">
            <a:avLst/>
          </a:prstGeom>
          <a:ln w="1905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995" y="1268095"/>
            <a:ext cx="2491740" cy="2804160"/>
          </a:xfrm>
          <a:prstGeom prst="rect">
            <a:avLst/>
          </a:prstGeom>
        </p:spPr>
      </p:pic>
      <p:pic>
        <p:nvPicPr>
          <p:cNvPr id="33" name="图片 32" descr="gh_0f3bc7758762_25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4090" y="3034665"/>
            <a:ext cx="718185" cy="718185"/>
          </a:xfrm>
          <a:prstGeom prst="rect">
            <a:avLst/>
          </a:prstGeom>
        </p:spPr>
      </p:pic>
      <p:pic>
        <p:nvPicPr>
          <p:cNvPr id="34" name="图片 33" descr="a9c6d8afd960aca35a2834c739a65a94"/>
          <p:cNvPicPr>
            <a:picLocks noChangeAspect="1"/>
          </p:cNvPicPr>
          <p:nvPr/>
        </p:nvPicPr>
        <p:blipFill>
          <a:blip r:embed="rId2"/>
          <a:srcRect l="12340" t="14492" r="13262" b="11584"/>
          <a:stretch>
            <a:fillRect/>
          </a:stretch>
        </p:blipFill>
        <p:spPr>
          <a:xfrm flipH="1">
            <a:off x="7493000" y="3203575"/>
            <a:ext cx="381000" cy="38100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6849745" y="1624965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绿小鹿在用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块钱</a:t>
            </a:r>
            <a:endPara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求一个免费的素材网站</a:t>
            </a:r>
            <a:endPara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677025" y="4324985"/>
            <a:ext cx="20116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indent="0"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通过扫码进入问题回答页面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7" name="Straight Connector 5"/>
          <p:cNvCxnSpPr/>
          <p:nvPr/>
        </p:nvCxnSpPr>
        <p:spPr>
          <a:xfrm>
            <a:off x="7682865" y="3813175"/>
            <a:ext cx="0" cy="316865"/>
          </a:xfrm>
          <a:prstGeom prst="line">
            <a:avLst/>
          </a:prstGeom>
          <a:ln w="1905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12165" y="1498600"/>
            <a:ext cx="1097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快捷进入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简单转发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8165" y="1921510"/>
            <a:ext cx="1605280" cy="762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小打听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基础版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3-2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6890" y="645160"/>
            <a:ext cx="2410460" cy="4287520"/>
          </a:xfrm>
          <a:prstGeom prst="rect">
            <a:avLst/>
          </a:prstGeom>
        </p:spPr>
      </p:pic>
      <p:cxnSp>
        <p:nvCxnSpPr>
          <p:cNvPr id="17" name="Straight Connector 5"/>
          <p:cNvCxnSpPr/>
          <p:nvPr/>
        </p:nvCxnSpPr>
        <p:spPr>
          <a:xfrm>
            <a:off x="6612890" y="3486785"/>
            <a:ext cx="314325" cy="0"/>
          </a:xfrm>
          <a:prstGeom prst="line">
            <a:avLst/>
          </a:prstGeom>
          <a:ln w="1905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7"/>
          <p:cNvGrpSpPr/>
          <p:nvPr/>
        </p:nvGrpSpPr>
        <p:grpSpPr>
          <a:xfrm>
            <a:off x="7045325" y="3432175"/>
            <a:ext cx="1889760" cy="565785"/>
            <a:chOff x="2558922" y="1672987"/>
            <a:chExt cx="2051699" cy="754149"/>
          </a:xfrm>
        </p:grpSpPr>
        <p:sp>
          <p:nvSpPr>
            <p:cNvPr id="21" name="TextBox 60"/>
            <p:cNvSpPr txBox="1"/>
            <p:nvPr/>
          </p:nvSpPr>
          <p:spPr bwMode="auto">
            <a:xfrm>
              <a:off x="2558922" y="1672987"/>
              <a:ext cx="2051699" cy="323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/>
            </a:bodyPr>
            <a:p>
              <a:pPr algn="l" eaLnBrk="1" hangingPunct="1"/>
              <a:r>
                <a:rPr lang="zh-CN" altLang="en-US" sz="12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可选择匿名</a:t>
              </a:r>
              <a:endParaRPr lang="zh-CN" altLang="en-US" sz="1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6"/>
            <p:cNvSpPr/>
            <p:nvPr/>
          </p:nvSpPr>
          <p:spPr>
            <a:xfrm>
              <a:off x="2574770" y="1900582"/>
              <a:ext cx="2035763" cy="526554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p>
              <a:pPr algn="l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打听者不能知道是谁回答的他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11505" y="1498600"/>
            <a:ext cx="1554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问题就在眼前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答完就等收钱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483485" y="3769360"/>
            <a:ext cx="1673860" cy="575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待开发：</a:t>
            </a:r>
            <a:r>
              <a:rPr lang="zh-CN" altLang="en-US" sz="1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转发有礼</a:t>
            </a:r>
            <a:endParaRPr lang="zh-CN" altLang="en-US" sz="12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直接先转发一波收个转发红包！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8165" y="1921510"/>
            <a:ext cx="1784350" cy="762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小打听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基础版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4"/>
          <p:cNvPicPr>
            <a:picLocks noChangeAspect="1"/>
          </p:cNvPicPr>
          <p:nvPr/>
        </p:nvPicPr>
        <p:blipFill>
          <a:blip r:embed="rId1"/>
          <a:srcRect b="33866"/>
          <a:stretch>
            <a:fillRect/>
          </a:stretch>
        </p:blipFill>
        <p:spPr>
          <a:xfrm>
            <a:off x="2837180" y="789305"/>
            <a:ext cx="2145665" cy="2524760"/>
          </a:xfrm>
          <a:prstGeom prst="rect">
            <a:avLst/>
          </a:prstGeom>
        </p:spPr>
      </p:pic>
      <p:pic>
        <p:nvPicPr>
          <p:cNvPr id="11" name="图片 10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155" y="789305"/>
            <a:ext cx="2145665" cy="3817620"/>
          </a:xfrm>
          <a:prstGeom prst="rect">
            <a:avLst/>
          </a:prstGeom>
        </p:spPr>
      </p:pic>
      <p:cxnSp>
        <p:nvCxnSpPr>
          <p:cNvPr id="12" name="Straight Connector 5"/>
          <p:cNvCxnSpPr/>
          <p:nvPr/>
        </p:nvCxnSpPr>
        <p:spPr>
          <a:xfrm flipH="1">
            <a:off x="5132070" y="3618230"/>
            <a:ext cx="525145" cy="0"/>
          </a:xfrm>
          <a:prstGeom prst="line">
            <a:avLst/>
          </a:prstGeom>
          <a:ln w="1905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5"/>
          <p:cNvCxnSpPr/>
          <p:nvPr/>
        </p:nvCxnSpPr>
        <p:spPr>
          <a:xfrm>
            <a:off x="7206615" y="3618230"/>
            <a:ext cx="314325" cy="0"/>
          </a:xfrm>
          <a:prstGeom prst="line">
            <a:avLst/>
          </a:prstGeom>
          <a:ln w="1905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7"/>
          <p:cNvGrpSpPr/>
          <p:nvPr/>
        </p:nvGrpSpPr>
        <p:grpSpPr>
          <a:xfrm>
            <a:off x="3293745" y="3524250"/>
            <a:ext cx="1689100" cy="595630"/>
            <a:chOff x="2558922" y="1672987"/>
            <a:chExt cx="2051699" cy="793930"/>
          </a:xfrm>
        </p:grpSpPr>
        <p:sp>
          <p:nvSpPr>
            <p:cNvPr id="31" name="TextBox 60"/>
            <p:cNvSpPr txBox="1"/>
            <p:nvPr/>
          </p:nvSpPr>
          <p:spPr bwMode="auto">
            <a:xfrm>
              <a:off x="2558922" y="1672987"/>
              <a:ext cx="2051699" cy="323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/>
            </a:bodyPr>
            <a:p>
              <a:pPr algn="r" eaLnBrk="1" hangingPunct="1"/>
              <a:r>
                <a:rPr lang="zh-CN" altLang="en-US" sz="12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打听记录</a:t>
              </a:r>
              <a:endParaRPr lang="zh-CN" altLang="en-US" sz="1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6"/>
            <p:cNvSpPr/>
            <p:nvPr/>
          </p:nvSpPr>
          <p:spPr>
            <a:xfrm>
              <a:off x="2574770" y="1940363"/>
              <a:ext cx="2035763" cy="526554"/>
            </a:xfrm>
            <a:prstGeom prst="rect">
              <a:avLst/>
            </a:prstGeom>
          </p:spPr>
          <p:txBody>
            <a:bodyPr wrap="square" lIns="0" tIns="0" rIns="0" bIns="0"/>
            <a:p>
              <a:pPr marL="0" indent="0" algn="r">
                <a:buNone/>
              </a:pPr>
              <a:r>
                <a:rPr lang="zh-CN" altLang="en-US" sz="995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可以查看所有打听过的问题</a:t>
              </a:r>
              <a:endParaRPr lang="zh-CN" altLang="en-US" sz="995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3" name="Group 7"/>
          <p:cNvGrpSpPr/>
          <p:nvPr/>
        </p:nvGrpSpPr>
        <p:grpSpPr>
          <a:xfrm>
            <a:off x="7645400" y="3482340"/>
            <a:ext cx="1400810" cy="637540"/>
            <a:chOff x="2558922" y="1672987"/>
            <a:chExt cx="2051699" cy="849793"/>
          </a:xfrm>
        </p:grpSpPr>
        <p:sp>
          <p:nvSpPr>
            <p:cNvPr id="34" name="TextBox 60"/>
            <p:cNvSpPr txBox="1"/>
            <p:nvPr/>
          </p:nvSpPr>
          <p:spPr bwMode="auto">
            <a:xfrm>
              <a:off x="2558922" y="1672987"/>
              <a:ext cx="2051699" cy="323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/>
            </a:bodyPr>
            <a:p>
              <a:pPr algn="l" eaLnBrk="1" hangingPunct="1"/>
              <a:r>
                <a:rPr lang="zh-CN" altLang="en-US" sz="12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回复记录</a:t>
              </a:r>
              <a:endParaRPr lang="zh-CN" altLang="en-US" sz="1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6"/>
            <p:cNvSpPr/>
            <p:nvPr/>
          </p:nvSpPr>
          <p:spPr>
            <a:xfrm>
              <a:off x="2558922" y="1996315"/>
              <a:ext cx="1686518" cy="526465"/>
            </a:xfrm>
            <a:prstGeom prst="rect">
              <a:avLst/>
            </a:prstGeom>
          </p:spPr>
          <p:txBody>
            <a:bodyPr wrap="square" lIns="0" tIns="0" rIns="0" bIns="0"/>
            <a:p>
              <a:pPr marL="0" indent="0" algn="l">
                <a:buNone/>
              </a:pPr>
              <a:r>
                <a:rPr lang="zh-CN" altLang="en-US" sz="995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可以查看所有回答过的问题</a:t>
              </a:r>
              <a:endParaRPr lang="zh-CN" altLang="en-US" sz="995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01700" y="1498600"/>
            <a:ext cx="1097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快速提现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回看方便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8165" y="1921510"/>
            <a:ext cx="1784350" cy="762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" name="文本框 2"/>
          <p:cNvSpPr txBox="1"/>
          <p:nvPr/>
        </p:nvSpPr>
        <p:spPr>
          <a:xfrm>
            <a:off x="292826" y="159606"/>
            <a:ext cx="1578837" cy="521970"/>
          </a:xfrm>
          <a:prstGeom prst="rect">
            <a:avLst/>
          </a:prstGeom>
          <a:solidFill>
            <a:srgbClr val="DD2431"/>
          </a:solidFill>
          <a:ln w="19050"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83025aafa40f4bfbd058164a094f78f0f7361827"/>
          <p:cNvPicPr>
            <a:picLocks noChangeAspect="1"/>
          </p:cNvPicPr>
          <p:nvPr/>
        </p:nvPicPr>
        <p:blipFill>
          <a:blip r:embed="rId1"/>
          <a:srcRect l="28423" t="-1351" r="20926" b="7887"/>
          <a:stretch>
            <a:fillRect/>
          </a:stretch>
        </p:blipFill>
        <p:spPr>
          <a:xfrm>
            <a:off x="4467860" y="-134620"/>
            <a:ext cx="4674870" cy="526859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050" y="2432050"/>
            <a:ext cx="873760" cy="8737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4308" y="2918632"/>
            <a:ext cx="3617471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那您有没有发过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打听红包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59559" y="2773591"/>
            <a:ext cx="52584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4308" y="2097637"/>
            <a:ext cx="3611880" cy="5530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您一定有打听过消息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a9c6d8afd960aca35a2834c739a65a94"/>
          <p:cNvPicPr>
            <a:picLocks noChangeAspect="1"/>
          </p:cNvPicPr>
          <p:nvPr/>
        </p:nvPicPr>
        <p:blipFill>
          <a:blip r:embed="rId3"/>
          <a:srcRect l="12340" t="14492" r="13262" b="11584"/>
          <a:stretch>
            <a:fillRect/>
          </a:stretch>
        </p:blipFill>
        <p:spPr>
          <a:xfrm>
            <a:off x="5837555" y="1819910"/>
            <a:ext cx="1998345" cy="1985645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 txBox="1"/>
          <p:nvPr/>
        </p:nvSpPr>
        <p:spPr>
          <a:xfrm>
            <a:off x="611505" y="175895"/>
            <a:ext cx="3201670" cy="54800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小打听相关风险与应对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25996" y="3321154"/>
            <a:ext cx="1692188" cy="2269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lvl="0"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上线后下架风险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3334" y="1130399"/>
            <a:ext cx="2652199" cy="2269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上线前政策风险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54045" y="3525520"/>
            <a:ext cx="17640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微信对用户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UGC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有一定的管制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92825" y="3347085"/>
            <a:ext cx="2447925" cy="10083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应对：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）接入关键词过滤系统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）加入模板选择问题 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）举报系统，用户举报的内容做人工删除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5457825" y="3650615"/>
            <a:ext cx="504190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3100" y="145796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小打听属于社交红包或社交问答类，需要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ICP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（增值电信业务经营许可证）资质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00855" y="1130300"/>
            <a:ext cx="2447925" cy="10083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应对：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/>
            <a:endParaRPr lang="zh-CN" altLang="en-US" sz="1200"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200">
                <a:ea typeface="微软雅黑" panose="020B0503020204020204" pitchFamily="34" charset="-122"/>
                <a:sym typeface="+mn-ea"/>
              </a:rPr>
              <a:t>利用国企优势积极备案</a:t>
            </a:r>
            <a:r>
              <a:rPr lang="en-US" altLang="zh-CN" sz="1200">
                <a:ea typeface="微软雅黑" panose="020B0503020204020204" pitchFamily="34" charset="-122"/>
                <a:sym typeface="+mn-ea"/>
              </a:rPr>
              <a:t>ICP</a:t>
            </a:r>
            <a:endParaRPr lang="zh-CN" altLang="en-US" sz="1200"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3551555" y="1508125"/>
            <a:ext cx="504190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1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" name="文本框 2"/>
          <p:cNvSpPr txBox="1"/>
          <p:nvPr/>
        </p:nvSpPr>
        <p:spPr>
          <a:xfrm>
            <a:off x="292826" y="159606"/>
            <a:ext cx="1578837" cy="521970"/>
          </a:xfrm>
          <a:prstGeom prst="rect">
            <a:avLst/>
          </a:prstGeom>
          <a:solidFill>
            <a:srgbClr val="DD2431"/>
          </a:solidFill>
          <a:ln w="19050"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小打听</a:t>
            </a:r>
            <a:endParaRPr 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83025aafa40f4bfbd058164a094f78f0f7361827"/>
          <p:cNvPicPr>
            <a:picLocks noChangeAspect="1"/>
          </p:cNvPicPr>
          <p:nvPr/>
        </p:nvPicPr>
        <p:blipFill>
          <a:blip r:embed="rId1"/>
          <a:srcRect l="28423" t="-1351" r="20926" b="7887"/>
          <a:stretch>
            <a:fillRect/>
          </a:stretch>
        </p:blipFill>
        <p:spPr>
          <a:xfrm>
            <a:off x="4467860" y="-134620"/>
            <a:ext cx="4674870" cy="52685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4308" y="2912282"/>
            <a:ext cx="3617471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小打听的运营与盈利计划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59559" y="2773591"/>
            <a:ext cx="52584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4308" y="2097637"/>
            <a:ext cx="1714500" cy="5530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项目计划</a:t>
            </a:r>
            <a:endParaRPr lang="zh-CN" altLang="en-US" sz="3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9" name="图片 8" descr="a9c6d8afd960aca35a2834c739a65a94"/>
          <p:cNvPicPr>
            <a:picLocks noChangeAspect="1"/>
          </p:cNvPicPr>
          <p:nvPr/>
        </p:nvPicPr>
        <p:blipFill>
          <a:blip r:embed="rId2"/>
          <a:srcRect l="12340" t="14492" r="13262" b="11584"/>
          <a:stretch>
            <a:fillRect/>
          </a:stretch>
        </p:blipFill>
        <p:spPr>
          <a:xfrm>
            <a:off x="5837555" y="1819910"/>
            <a:ext cx="1998345" cy="1985645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/>
        </p:nvSpPr>
        <p:spPr>
          <a:xfrm>
            <a:off x="3124835" y="1595755"/>
            <a:ext cx="32429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1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满足用户两大需求</a:t>
            </a:r>
            <a:endParaRPr lang="zh-CN" altLang="en-US" sz="10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zh-CN" altLang="en-US" sz="1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娱乐需求</a:t>
            </a:r>
            <a:endParaRPr lang="zh-CN" altLang="en-US" sz="1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zh-CN" altLang="en-US" sz="1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1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2..</a:t>
            </a:r>
            <a:r>
              <a:rPr lang="zh-CN" altLang="en-US" sz="1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活跃人机关系</a:t>
            </a:r>
            <a:endParaRPr lang="zh-CN" altLang="en-US" sz="1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右箭头 14"/>
          <p:cNvSpPr/>
          <p:nvPr/>
        </p:nvSpPr>
        <p:spPr>
          <a:xfrm rot="5400000">
            <a:off x="4385945" y="3105785"/>
            <a:ext cx="720090" cy="575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53155" y="4045585"/>
            <a:ext cx="2011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在原有基础上，变得更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好玩</a:t>
            </a:r>
            <a:endParaRPr lang="zh-CN" altLang="en-US" sz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968750" y="1158875"/>
            <a:ext cx="1554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好产品不会一成不变</a:t>
            </a:r>
            <a:endParaRPr lang="zh-CN" alt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2735" y="159385"/>
            <a:ext cx="1988185" cy="521970"/>
          </a:xfrm>
          <a:prstGeom prst="rect">
            <a:avLst/>
          </a:prstGeom>
          <a:solidFill>
            <a:srgbClr val="DD2431"/>
          </a:solidFill>
          <a:ln w="19050"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迭代计划</a:t>
            </a:r>
            <a:endParaRPr 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/>
          <p:cNvSpPr txBox="1"/>
          <p:nvPr/>
        </p:nvSpPr>
        <p:spPr>
          <a:xfrm>
            <a:off x="611560" y="175643"/>
            <a:ext cx="2592288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小打听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自爆功能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3-1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640" y="987574"/>
            <a:ext cx="1956541" cy="34800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95936" y="1853186"/>
            <a:ext cx="417646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匿名自爆</a:t>
            </a:r>
            <a:endParaRPr kumimoji="1"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满足你的小心思</a:t>
            </a:r>
            <a:endParaRPr kumimoji="1"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67944" y="2859782"/>
            <a:ext cx="4032448" cy="45719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/>
          <p:cNvSpPr txBox="1"/>
          <p:nvPr/>
        </p:nvSpPr>
        <p:spPr>
          <a:xfrm>
            <a:off x="611560" y="175643"/>
            <a:ext cx="2592288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小打听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排行头衔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723890" y="889000"/>
            <a:ext cx="189801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题海小虾（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积分）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初出茅庐（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分）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小试牛刀（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积分）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见多识广（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积分）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足智多谋（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60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积分）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锋芒毕露（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积分）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四清六活 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积分） 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目达耳通 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160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积分）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锦心绣肠 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积分）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七窍玲珑（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积分）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巧捷万端（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积分）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大智若愚（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积分）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出圣入神（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10000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分积分）绝圣弃智（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100000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积分）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723890" y="613410"/>
            <a:ext cx="224155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答题大神（被选中者得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积分）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11505" y="3045460"/>
            <a:ext cx="183705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提问达人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问题宝宝（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积分）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问题儿童（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积分）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问题少年（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积分）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问题大人（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积分）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问题达人（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积分）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问题开发者（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积分）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问题专家（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积分）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问题发明家（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1000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积分）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11505" y="1212850"/>
            <a:ext cx="309181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功能简介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在用户个人中心（小本本）中添加称号配合不同的徽章，同时转发到群可看群排名。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排行榜分两部分：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答题大神（被选中者得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积分）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提问达人（每问一个问题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积分）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11505" y="803910"/>
            <a:ext cx="3570208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indent="0">
              <a:buNone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累积一定</a:t>
            </a: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用户后增加排行头衔赋予（</a:t>
            </a:r>
            <a:r>
              <a:rPr lang="zh-CN" altLang="en-US" sz="1200" b="1" dirty="0">
                <a:solidFill>
                  <a:srgbClr val="DF413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智慧的象征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6" name="图片 25" descr="ec5812d953d70601681ada9c3c2d96d9"/>
          <p:cNvPicPr>
            <a:picLocks noChangeAspect="1"/>
          </p:cNvPicPr>
          <p:nvPr/>
        </p:nvPicPr>
        <p:blipFill>
          <a:blip r:embed="rId1"/>
          <a:srcRect r="49153"/>
          <a:stretch>
            <a:fillRect/>
          </a:stretch>
        </p:blipFill>
        <p:spPr>
          <a:xfrm>
            <a:off x="7675880" y="957580"/>
            <a:ext cx="546735" cy="770255"/>
          </a:xfrm>
          <a:prstGeom prst="rect">
            <a:avLst/>
          </a:prstGeom>
        </p:spPr>
      </p:pic>
      <p:pic>
        <p:nvPicPr>
          <p:cNvPr id="27" name="图片 26" descr="ec5812d953d70601681ada9c3c2d96d9"/>
          <p:cNvPicPr>
            <a:picLocks noChangeAspect="1"/>
          </p:cNvPicPr>
          <p:nvPr/>
        </p:nvPicPr>
        <p:blipFill>
          <a:blip r:embed="rId1"/>
          <a:srcRect l="45981" r="-4045"/>
          <a:stretch>
            <a:fillRect/>
          </a:stretch>
        </p:blipFill>
        <p:spPr>
          <a:xfrm>
            <a:off x="7637145" y="1796415"/>
            <a:ext cx="624205" cy="770255"/>
          </a:xfrm>
          <a:prstGeom prst="rect">
            <a:avLst/>
          </a:prstGeom>
        </p:spPr>
      </p:pic>
      <p:pic>
        <p:nvPicPr>
          <p:cNvPr id="34" name="图片 33" descr="ec5812d953d70601681ada9c3c2d96d9"/>
          <p:cNvPicPr>
            <a:picLocks noChangeAspect="1"/>
          </p:cNvPicPr>
          <p:nvPr/>
        </p:nvPicPr>
        <p:blipFill>
          <a:blip r:embed="rId1"/>
          <a:srcRect l="45981" r="-4045"/>
          <a:stretch>
            <a:fillRect/>
          </a:stretch>
        </p:blipFill>
        <p:spPr>
          <a:xfrm>
            <a:off x="7637145" y="2639695"/>
            <a:ext cx="624205" cy="770255"/>
          </a:xfrm>
          <a:prstGeom prst="rect">
            <a:avLst/>
          </a:prstGeom>
        </p:spPr>
      </p:pic>
      <p:pic>
        <p:nvPicPr>
          <p:cNvPr id="35" name="图片 34" descr="ec5812d953d70601681ada9c3c2d96d9"/>
          <p:cNvPicPr>
            <a:picLocks noChangeAspect="1"/>
          </p:cNvPicPr>
          <p:nvPr/>
        </p:nvPicPr>
        <p:blipFill>
          <a:blip r:embed="rId1"/>
          <a:srcRect r="49153"/>
          <a:stretch>
            <a:fillRect/>
          </a:stretch>
        </p:blipFill>
        <p:spPr>
          <a:xfrm>
            <a:off x="7714615" y="3451225"/>
            <a:ext cx="546735" cy="770255"/>
          </a:xfrm>
          <a:prstGeom prst="rect">
            <a:avLst/>
          </a:prstGeom>
        </p:spPr>
      </p:pic>
      <p:pic>
        <p:nvPicPr>
          <p:cNvPr id="36" name="图片 35" descr="ec5812d953d70601681ada9c3c2d96d9"/>
          <p:cNvPicPr>
            <a:picLocks noChangeAspect="1"/>
          </p:cNvPicPr>
          <p:nvPr/>
        </p:nvPicPr>
        <p:blipFill>
          <a:blip r:embed="rId1"/>
          <a:srcRect r="49153" b="31162"/>
          <a:stretch>
            <a:fillRect/>
          </a:stretch>
        </p:blipFill>
        <p:spPr>
          <a:xfrm>
            <a:off x="7714615" y="4328160"/>
            <a:ext cx="546735" cy="530225"/>
          </a:xfrm>
          <a:prstGeom prst="rect">
            <a:avLst/>
          </a:prstGeom>
        </p:spPr>
      </p:pic>
      <p:pic>
        <p:nvPicPr>
          <p:cNvPr id="2" name="图片 1" descr="da456a158b4d324fba5d26982dde77c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3442970"/>
            <a:ext cx="372110" cy="248285"/>
          </a:xfrm>
          <a:prstGeom prst="rect">
            <a:avLst/>
          </a:prstGeom>
        </p:spPr>
      </p:pic>
      <p:pic>
        <p:nvPicPr>
          <p:cNvPr id="3" name="图片 2" descr="da456a158b4d324fba5d26982dde77c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3628390"/>
            <a:ext cx="372110" cy="248285"/>
          </a:xfrm>
          <a:prstGeom prst="rect">
            <a:avLst/>
          </a:prstGeom>
        </p:spPr>
      </p:pic>
      <p:pic>
        <p:nvPicPr>
          <p:cNvPr id="4" name="图片 3" descr="da456a158b4d324fba5d26982dde77c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3804920"/>
            <a:ext cx="372110" cy="248285"/>
          </a:xfrm>
          <a:prstGeom prst="rect">
            <a:avLst/>
          </a:prstGeom>
        </p:spPr>
      </p:pic>
      <p:pic>
        <p:nvPicPr>
          <p:cNvPr id="5" name="图片 4" descr="da456a158b4d324fba5d26982dde77c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4153535"/>
            <a:ext cx="372110" cy="248285"/>
          </a:xfrm>
          <a:prstGeom prst="rect">
            <a:avLst/>
          </a:prstGeom>
        </p:spPr>
      </p:pic>
      <p:pic>
        <p:nvPicPr>
          <p:cNvPr id="6" name="图片 5" descr="da456a158b4d324fba5d26982dde77c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3960495"/>
            <a:ext cx="372110" cy="248285"/>
          </a:xfrm>
          <a:prstGeom prst="rect">
            <a:avLst/>
          </a:prstGeom>
        </p:spPr>
      </p:pic>
      <p:pic>
        <p:nvPicPr>
          <p:cNvPr id="13" name="图片 12" descr="da456a158b4d324fba5d26982dde77c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4346575"/>
            <a:ext cx="372110" cy="248285"/>
          </a:xfrm>
          <a:prstGeom prst="rect">
            <a:avLst/>
          </a:prstGeom>
        </p:spPr>
      </p:pic>
      <p:pic>
        <p:nvPicPr>
          <p:cNvPr id="14" name="图片 13" descr="da456a158b4d324fba5d26982dde77c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4523105"/>
            <a:ext cx="372110" cy="248285"/>
          </a:xfrm>
          <a:prstGeom prst="rect">
            <a:avLst/>
          </a:prstGeom>
        </p:spPr>
      </p:pic>
      <p:pic>
        <p:nvPicPr>
          <p:cNvPr id="15" name="图片 14" descr="da456a158b4d324fba5d26982dde77c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4735195"/>
            <a:ext cx="372110" cy="248285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五边形 15"/>
          <p:cNvSpPr/>
          <p:nvPr/>
        </p:nvSpPr>
        <p:spPr>
          <a:xfrm>
            <a:off x="4058057" y="3147814"/>
            <a:ext cx="3444408" cy="415498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ea typeface="微软雅黑" panose="020B0503020204020204" pitchFamily="34" charset="-122"/>
            </a:endParaRPr>
          </a:p>
        </p:txBody>
      </p:sp>
      <p:sp>
        <p:nvSpPr>
          <p:cNvPr id="73" name="Title 1"/>
          <p:cNvSpPr txBox="1"/>
          <p:nvPr/>
        </p:nvSpPr>
        <p:spPr>
          <a:xfrm>
            <a:off x="611560" y="175643"/>
            <a:ext cx="244827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小打听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地图功能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1331640" y="987574"/>
            <a:ext cx="1934329" cy="3611736"/>
            <a:chOff x="3213735" y="662305"/>
            <a:chExt cx="2416175" cy="429704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13735" y="662305"/>
              <a:ext cx="2416175" cy="4297045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6F6F6">
                    <a:alpha val="100000"/>
                  </a:srgbClr>
                </a:clrFrom>
                <a:clrTo>
                  <a:srgbClr val="F6F6F6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29455" y="2449195"/>
              <a:ext cx="217170" cy="24511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6F6F6">
                    <a:alpha val="100000"/>
                  </a:srgbClr>
                </a:clrFrom>
                <a:clrTo>
                  <a:srgbClr val="F6F6F6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48405" y="2641600"/>
              <a:ext cx="255905" cy="288925"/>
            </a:xfrm>
            <a:prstGeom prst="rect">
              <a:avLst/>
            </a:prstGeom>
          </p:spPr>
        </p:pic>
        <p:pic>
          <p:nvPicPr>
            <p:cNvPr id="8" name="图片 7" descr="a9c6d8afd960aca35a2834c739a65a94"/>
            <p:cNvPicPr>
              <a:picLocks noChangeAspect="1"/>
            </p:cNvPicPr>
            <p:nvPr/>
          </p:nvPicPr>
          <p:blipFill>
            <a:blip r:embed="rId3"/>
            <a:srcRect l="12340" t="14492" r="13262" b="11584"/>
            <a:stretch>
              <a:fillRect/>
            </a:stretch>
          </p:blipFill>
          <p:spPr>
            <a:xfrm>
              <a:off x="3814445" y="2702560"/>
              <a:ext cx="123190" cy="122555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3995936" y="1853186"/>
            <a:ext cx="4176464" cy="115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地图搜寻</a:t>
            </a:r>
            <a:endParaRPr kumimoji="1"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增加区域问题答案的精准性</a:t>
            </a:r>
            <a:endParaRPr kumimoji="1"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满足对“邻里”的好奇心</a:t>
            </a:r>
            <a:endParaRPr kumimoji="1"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67944" y="3147814"/>
            <a:ext cx="4176464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 打听</a:t>
            </a:r>
            <a:r>
              <a:rPr kumimoji="1" lang="zh-CN" altLang="en-US" sz="1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       √回答周边</a:t>
            </a:r>
            <a:endParaRPr kumimoji="1" lang="zh-CN" altLang="en-US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/>
          <p:cNvSpPr txBox="1"/>
          <p:nvPr/>
        </p:nvSpPr>
        <p:spPr>
          <a:xfrm>
            <a:off x="611560" y="175643"/>
            <a:ext cx="23762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小打听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偷</a:t>
            </a: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看功能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1990" y="555625"/>
            <a:ext cx="2386965" cy="424751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848985" y="3147695"/>
            <a:ext cx="576580" cy="144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允许偷看</a:t>
            </a:r>
            <a:endParaRPr lang="zh-CN" altLang="en-US" sz="7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113655" y="3195320"/>
            <a:ext cx="803275" cy="0"/>
          </a:xfrm>
          <a:prstGeom prst="line">
            <a:avLst/>
          </a:prstGeom>
          <a:ln w="1905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7"/>
          <p:cNvGrpSpPr/>
          <p:nvPr/>
        </p:nvGrpSpPr>
        <p:grpSpPr>
          <a:xfrm>
            <a:off x="2682098" y="3147675"/>
            <a:ext cx="2253615" cy="565612"/>
            <a:chOff x="2558922" y="1672987"/>
            <a:chExt cx="2051699" cy="754149"/>
          </a:xfrm>
        </p:grpSpPr>
        <p:sp>
          <p:nvSpPr>
            <p:cNvPr id="19" name="TextBox 60"/>
            <p:cNvSpPr txBox="1"/>
            <p:nvPr/>
          </p:nvSpPr>
          <p:spPr bwMode="auto">
            <a:xfrm>
              <a:off x="2558922" y="1672987"/>
              <a:ext cx="2051699" cy="323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/>
            </a:bodyPr>
            <a:lstStyle/>
            <a:p>
              <a:pPr algn="r" eaLnBrk="1" hangingPunct="1"/>
              <a:r>
                <a:rPr lang="zh-CN" altLang="en-US" sz="12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偷看开关</a:t>
              </a:r>
              <a:endParaRPr lang="zh-CN" altLang="en-US" sz="1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6"/>
            <p:cNvSpPr/>
            <p:nvPr/>
          </p:nvSpPr>
          <p:spPr>
            <a:xfrm>
              <a:off x="2574770" y="1900582"/>
              <a:ext cx="2035763" cy="526554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algn="r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偷看开关的打开，问题将会发布在地图中，其他用户即可偷看最佳答案</a:t>
              </a:r>
              <a:endPara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11505" y="960755"/>
            <a:ext cx="393001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为鼓励用户提问，用户可以在提问的时候赚钱。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规则：每有一个用户偷看最佳答案，需支付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元给系统。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提问用户获取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的收益，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的收益归平台所得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2733040"/>
            <a:ext cx="1163955" cy="20701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8130" y="3667125"/>
            <a:ext cx="104140" cy="118110"/>
          </a:xfrm>
          <a:prstGeom prst="rect">
            <a:avLst/>
          </a:prstGeom>
        </p:spPr>
      </p:pic>
      <p:cxnSp>
        <p:nvCxnSpPr>
          <p:cNvPr id="8" name="Straight Connector 5"/>
          <p:cNvCxnSpPr>
            <a:stCxn id="32" idx="3"/>
          </p:cNvCxnSpPr>
          <p:nvPr/>
        </p:nvCxnSpPr>
        <p:spPr>
          <a:xfrm>
            <a:off x="1652270" y="3726180"/>
            <a:ext cx="542290" cy="0"/>
          </a:xfrm>
          <a:prstGeom prst="line">
            <a:avLst/>
          </a:prstGeom>
          <a:ln w="1905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77"/>
          <p:cNvSpPr txBox="1"/>
          <p:nvPr/>
        </p:nvSpPr>
        <p:spPr bwMode="auto">
          <a:xfrm>
            <a:off x="2309495" y="3655695"/>
            <a:ext cx="830580" cy="224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pPr eaLnBrk="1" hangingPunct="1"/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显示可偷看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81"/>
          <p:cNvGrpSpPr/>
          <p:nvPr/>
        </p:nvGrpSpPr>
        <p:grpSpPr>
          <a:xfrm>
            <a:off x="3739723" y="977966"/>
            <a:ext cx="1326074" cy="1365185"/>
            <a:chOff x="1463339" y="1072758"/>
            <a:chExt cx="1546058" cy="1546058"/>
          </a:xfrm>
          <a:effectLst>
            <a:outerShdw blurRad="330200" dist="215900" dir="6900000" sx="91000" sy="91000" algn="t" rotWithShape="0">
              <a:prstClr val="black">
                <a:alpha val="49000"/>
              </a:prstClr>
            </a:outerShdw>
          </a:effectLst>
        </p:grpSpPr>
        <p:sp>
          <p:nvSpPr>
            <p:cNvPr id="83" name="同心圆 82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101"/>
          <p:cNvGrpSpPr/>
          <p:nvPr/>
        </p:nvGrpSpPr>
        <p:grpSpPr>
          <a:xfrm>
            <a:off x="2659270" y="2600804"/>
            <a:ext cx="1326075" cy="1365185"/>
            <a:chOff x="1463339" y="1072758"/>
            <a:chExt cx="1546058" cy="1546058"/>
          </a:xfrm>
          <a:effectLst>
            <a:outerShdw blurRad="330200" dist="215900" dir="6900000" sx="91000" sy="91000" algn="t" rotWithShape="0">
              <a:prstClr val="black">
                <a:alpha val="49000"/>
              </a:prstClr>
            </a:outerShdw>
          </a:effectLst>
        </p:grpSpPr>
        <p:sp>
          <p:nvSpPr>
            <p:cNvPr id="103" name="同心圆 102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92735" y="159385"/>
            <a:ext cx="1988185" cy="521970"/>
          </a:xfrm>
          <a:prstGeom prst="rect">
            <a:avLst/>
          </a:prstGeom>
          <a:solidFill>
            <a:srgbClr val="DD2431"/>
          </a:solidFill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运营计划</a:t>
            </a:r>
            <a:endParaRPr 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3255236" y="1523162"/>
            <a:ext cx="2455238" cy="2527658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348" tIns="46174" rIns="92348" bIns="46174" rtlCol="0" anchor="ctr"/>
          <a:lstStyle/>
          <a:p>
            <a:pPr algn="ctr"/>
            <a:endParaRPr lang="zh-CN" altLang="en-US" sz="1600" dirty="0">
              <a:ea typeface="微软雅黑" panose="020B0503020204020204" pitchFamily="34" charset="-122"/>
            </a:endParaRPr>
          </a:p>
        </p:txBody>
      </p:sp>
      <p:grpSp>
        <p:nvGrpSpPr>
          <p:cNvPr id="30" name="组合 96"/>
          <p:cNvGrpSpPr/>
          <p:nvPr/>
        </p:nvGrpSpPr>
        <p:grpSpPr>
          <a:xfrm>
            <a:off x="3901578" y="1144577"/>
            <a:ext cx="1003626" cy="1033226"/>
            <a:chOff x="4207298" y="1512123"/>
            <a:chExt cx="1003762" cy="1003758"/>
          </a:xfrm>
        </p:grpSpPr>
        <p:sp>
          <p:nvSpPr>
            <p:cNvPr id="98" name="椭圆 97"/>
            <p:cNvSpPr/>
            <p:nvPr/>
          </p:nvSpPr>
          <p:spPr>
            <a:xfrm>
              <a:off x="4207298" y="1512123"/>
              <a:ext cx="1003762" cy="10037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ea typeface="微软雅黑" panose="020B0503020204020204" pitchFamily="34" charset="-122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397058" y="1730030"/>
              <a:ext cx="624833" cy="566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可</a:t>
              </a:r>
              <a:endPara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实现</a:t>
              </a:r>
              <a:endPara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2" name="组合 104"/>
          <p:cNvGrpSpPr/>
          <p:nvPr/>
        </p:nvGrpSpPr>
        <p:grpSpPr>
          <a:xfrm>
            <a:off x="2821133" y="2767417"/>
            <a:ext cx="1003627" cy="1033226"/>
            <a:chOff x="3089228" y="3088680"/>
            <a:chExt cx="1003763" cy="1003758"/>
          </a:xfrm>
        </p:grpSpPr>
        <p:sp>
          <p:nvSpPr>
            <p:cNvPr id="106" name="椭圆 105"/>
            <p:cNvSpPr/>
            <p:nvPr/>
          </p:nvSpPr>
          <p:spPr>
            <a:xfrm>
              <a:off x="3089228" y="3088680"/>
              <a:ext cx="1003763" cy="10037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ea typeface="微软雅黑" panose="020B0503020204020204" pitchFamily="34" charset="-122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178486" y="3307256"/>
              <a:ext cx="700535" cy="566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可</a:t>
              </a:r>
              <a:endPara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引爆</a:t>
              </a:r>
              <a:endPara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3" name="组合 107"/>
          <p:cNvGrpSpPr/>
          <p:nvPr/>
        </p:nvGrpSpPr>
        <p:grpSpPr>
          <a:xfrm>
            <a:off x="4838489" y="2601439"/>
            <a:ext cx="1326075" cy="1365185"/>
            <a:chOff x="1463339" y="1072758"/>
            <a:chExt cx="1546058" cy="1546058"/>
          </a:xfrm>
          <a:effectLst>
            <a:outerShdw blurRad="330200" dist="215900" dir="6900000" sx="91000" sy="91000" algn="t" rotWithShape="0">
              <a:prstClr val="black">
                <a:alpha val="49000"/>
              </a:prstClr>
            </a:outerShdw>
          </a:effectLst>
        </p:grpSpPr>
        <p:sp>
          <p:nvSpPr>
            <p:cNvPr id="109" name="同心圆 108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110"/>
          <p:cNvGrpSpPr/>
          <p:nvPr/>
        </p:nvGrpSpPr>
        <p:grpSpPr>
          <a:xfrm>
            <a:off x="4999716" y="2767417"/>
            <a:ext cx="1003627" cy="1033226"/>
            <a:chOff x="5305581" y="3088680"/>
            <a:chExt cx="1003763" cy="1003758"/>
          </a:xfrm>
        </p:grpSpPr>
        <p:sp>
          <p:nvSpPr>
            <p:cNvPr id="112" name="椭圆 111"/>
            <p:cNvSpPr/>
            <p:nvPr/>
          </p:nvSpPr>
          <p:spPr>
            <a:xfrm>
              <a:off x="5305581" y="3088680"/>
              <a:ext cx="1003763" cy="100375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ea typeface="微软雅黑" panose="020B0503020204020204" pitchFamily="34" charset="-122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427448" y="3306875"/>
              <a:ext cx="761358" cy="566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可</a:t>
              </a:r>
              <a:endPara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增粉</a:t>
              </a:r>
              <a:endPara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071620" y="2559050"/>
            <a:ext cx="69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</a:t>
            </a:r>
            <a:endParaRPr lang="zh-CN" altLang="en-US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27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28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28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27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81" grpId="0" bldLvl="0" animBg="1"/>
      <p:bldP spid="81" grpId="1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>
          <a:xfrm>
            <a:off x="611560" y="175644"/>
            <a:ext cx="360040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Roadmap</a:t>
            </a:r>
            <a:endParaRPr lang="zh-CN" altLang="en-US" sz="1800" dirty="0" smtClean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41"/>
          <p:cNvCxnSpPr>
            <a:cxnSpLocks noChangeShapeType="1"/>
          </p:cNvCxnSpPr>
          <p:nvPr/>
        </p:nvCxnSpPr>
        <p:spPr bwMode="auto">
          <a:xfrm>
            <a:off x="2112377" y="1204285"/>
            <a:ext cx="6370988" cy="0"/>
          </a:xfrm>
          <a:prstGeom prst="straightConnector1">
            <a:avLst/>
          </a:prstGeom>
          <a:noFill/>
          <a:ln w="28575">
            <a:solidFill>
              <a:srgbClr val="40404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" name="组合 42"/>
          <p:cNvGrpSpPr/>
          <p:nvPr/>
        </p:nvGrpSpPr>
        <p:grpSpPr bwMode="auto">
          <a:xfrm>
            <a:off x="4206458" y="1129998"/>
            <a:ext cx="3872023" cy="69054"/>
            <a:chOff x="468695" y="-911"/>
            <a:chExt cx="3702251" cy="127256"/>
          </a:xfrm>
        </p:grpSpPr>
        <p:sp>
          <p:nvSpPr>
            <p:cNvPr id="43" name="直接连接符 43"/>
            <p:cNvSpPr>
              <a:spLocks noChangeShapeType="1"/>
            </p:cNvSpPr>
            <p:nvPr/>
          </p:nvSpPr>
          <p:spPr bwMode="auto">
            <a:xfrm>
              <a:off x="468695" y="-911"/>
              <a:ext cx="0" cy="127256"/>
            </a:xfrm>
            <a:prstGeom prst="line">
              <a:avLst/>
            </a:prstGeom>
            <a:noFill/>
            <a:ln w="28575">
              <a:solidFill>
                <a:srgbClr val="40404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4" name="直接连接符 45"/>
            <p:cNvSpPr>
              <a:spLocks noChangeShapeType="1"/>
            </p:cNvSpPr>
            <p:nvPr/>
          </p:nvSpPr>
          <p:spPr bwMode="auto">
            <a:xfrm>
              <a:off x="2376281" y="-911"/>
              <a:ext cx="0" cy="127256"/>
            </a:xfrm>
            <a:prstGeom prst="line">
              <a:avLst/>
            </a:prstGeom>
            <a:noFill/>
            <a:ln w="28575">
              <a:solidFill>
                <a:srgbClr val="40404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5" name="直接连接符 46"/>
            <p:cNvSpPr>
              <a:spLocks noChangeShapeType="1"/>
            </p:cNvSpPr>
            <p:nvPr/>
          </p:nvSpPr>
          <p:spPr bwMode="auto">
            <a:xfrm>
              <a:off x="4170946" y="-911"/>
              <a:ext cx="0" cy="121473"/>
            </a:xfrm>
            <a:prstGeom prst="line">
              <a:avLst/>
            </a:prstGeom>
            <a:noFill/>
            <a:ln w="28575">
              <a:solidFill>
                <a:srgbClr val="40404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27" name="圆角矩形 48"/>
          <p:cNvSpPr>
            <a:spLocks noChangeArrowheads="1"/>
          </p:cNvSpPr>
          <p:nvPr/>
        </p:nvSpPr>
        <p:spPr bwMode="auto">
          <a:xfrm>
            <a:off x="4313046" y="1637503"/>
            <a:ext cx="1882704" cy="301624"/>
          </a:xfrm>
          <a:prstGeom prst="roundRect">
            <a:avLst>
              <a:gd name="adj" fmla="val 16667"/>
            </a:avLst>
          </a:prstGeom>
          <a:noFill/>
          <a:ln>
            <a:solidFill>
              <a:srgbClr val="303030"/>
            </a:solidFill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000" dirty="0" smtClean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charset="0"/>
              </a:rPr>
              <a:t>公开测试期</a:t>
            </a:r>
            <a:endParaRPr lang="zh-CN" altLang="en-US" sz="10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charset="0"/>
            </a:endParaRPr>
          </a:p>
        </p:txBody>
      </p:sp>
      <p:sp>
        <p:nvSpPr>
          <p:cNvPr id="28" name="直接连接符 49"/>
          <p:cNvSpPr>
            <a:spLocks noChangeShapeType="1"/>
          </p:cNvSpPr>
          <p:nvPr/>
        </p:nvSpPr>
        <p:spPr bwMode="auto">
          <a:xfrm>
            <a:off x="1858235" y="963640"/>
            <a:ext cx="5890" cy="3312000"/>
          </a:xfrm>
          <a:prstGeom prst="line">
            <a:avLst/>
          </a:prstGeom>
          <a:noFill/>
          <a:ln w="12700">
            <a:solidFill>
              <a:srgbClr val="40404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9" name="矩形 6"/>
          <p:cNvSpPr>
            <a:spLocks noChangeArrowheads="1"/>
          </p:cNvSpPr>
          <p:nvPr/>
        </p:nvSpPr>
        <p:spPr bwMode="auto">
          <a:xfrm>
            <a:off x="623653" y="1631167"/>
            <a:ext cx="1096298" cy="314297"/>
          </a:xfrm>
          <a:prstGeom prst="rect">
            <a:avLst/>
          </a:prstGeom>
          <a:solidFill>
            <a:srgbClr val="303030"/>
          </a:solidFill>
          <a:ln>
            <a:noFill/>
          </a:ln>
          <a:effectLst/>
        </p:spPr>
        <p:txBody>
          <a:bodyPr lIns="109049" tIns="56828" rIns="109049" bIns="5682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推广时期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矩形 15"/>
          <p:cNvSpPr>
            <a:spLocks noChangeArrowheads="1"/>
          </p:cNvSpPr>
          <p:nvPr/>
        </p:nvSpPr>
        <p:spPr bwMode="auto">
          <a:xfrm>
            <a:off x="623653" y="2024538"/>
            <a:ext cx="1096298" cy="987276"/>
          </a:xfrm>
          <a:prstGeom prst="rect">
            <a:avLst/>
          </a:prstGeom>
          <a:solidFill>
            <a:srgbClr val="303030"/>
          </a:solidFill>
          <a:ln>
            <a:noFill/>
          </a:ln>
          <a:effectLst/>
        </p:spPr>
        <p:txBody>
          <a:bodyPr lIns="109049" tIns="56828" rIns="109049" bIns="5682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活动配合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矩形 49"/>
          <p:cNvSpPr>
            <a:spLocks noChangeArrowheads="1"/>
          </p:cNvSpPr>
          <p:nvPr/>
        </p:nvSpPr>
        <p:spPr bwMode="auto">
          <a:xfrm>
            <a:off x="623653" y="963640"/>
            <a:ext cx="1096298" cy="245875"/>
          </a:xfrm>
          <a:prstGeom prst="rect">
            <a:avLst/>
          </a:prstGeom>
          <a:solidFill>
            <a:srgbClr val="303030"/>
          </a:solidFill>
          <a:ln>
            <a:noFill/>
          </a:ln>
          <a:effectLst/>
        </p:spPr>
        <p:txBody>
          <a:bodyPr lIns="109049" tIns="56828" rIns="109049" bIns="5682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时间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矩形 137"/>
          <p:cNvSpPr>
            <a:spLocks noChangeArrowheads="1"/>
          </p:cNvSpPr>
          <p:nvPr/>
        </p:nvSpPr>
        <p:spPr bwMode="auto">
          <a:xfrm>
            <a:off x="623653" y="3076436"/>
            <a:ext cx="1096010" cy="345440"/>
          </a:xfrm>
          <a:prstGeom prst="rect">
            <a:avLst/>
          </a:prstGeom>
          <a:solidFill>
            <a:srgbClr val="303030"/>
          </a:solidFill>
          <a:ln>
            <a:noFill/>
          </a:ln>
          <a:effectLst/>
        </p:spPr>
        <p:txBody>
          <a:bodyPr lIns="109049" tIns="56828" rIns="109049" bIns="5682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KOL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助推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矩形 72"/>
          <p:cNvSpPr>
            <a:spLocks noChangeArrowheads="1"/>
          </p:cNvSpPr>
          <p:nvPr/>
        </p:nvSpPr>
        <p:spPr bwMode="auto">
          <a:xfrm>
            <a:off x="2307873" y="3076294"/>
            <a:ext cx="1898585" cy="345725"/>
          </a:xfrm>
          <a:prstGeom prst="rect">
            <a:avLst/>
          </a:prstGeom>
          <a:noFill/>
          <a:ln>
            <a:solidFill>
              <a:srgbClr val="303030"/>
            </a:solidFill>
          </a:ln>
        </p:spPr>
        <p:txBody>
          <a:bodyPr lIns="136540" tIns="68269" rIns="136540" bIns="68269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900" dirty="0" smtClean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从专业角度分析产品机遇，以及对社会产生的帮助</a:t>
            </a:r>
            <a:endParaRPr lang="zh-CN" altLang="en-US" sz="9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直接连接符 55"/>
          <p:cNvSpPr>
            <a:spLocks noChangeShapeType="1"/>
          </p:cNvSpPr>
          <p:nvPr/>
        </p:nvSpPr>
        <p:spPr bwMode="auto">
          <a:xfrm>
            <a:off x="2425071" y="1143600"/>
            <a:ext cx="0" cy="65915"/>
          </a:xfrm>
          <a:prstGeom prst="line">
            <a:avLst/>
          </a:prstGeom>
          <a:noFill/>
          <a:ln w="28575">
            <a:solidFill>
              <a:srgbClr val="40404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圆角矩形 56"/>
          <p:cNvSpPr>
            <a:spLocks noChangeArrowheads="1"/>
          </p:cNvSpPr>
          <p:nvPr/>
        </p:nvSpPr>
        <p:spPr bwMode="auto">
          <a:xfrm>
            <a:off x="1534652" y="916700"/>
            <a:ext cx="1850368" cy="195372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2018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月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矩形 36"/>
          <p:cNvSpPr>
            <a:spLocks noChangeArrowheads="1"/>
          </p:cNvSpPr>
          <p:nvPr/>
        </p:nvSpPr>
        <p:spPr bwMode="auto">
          <a:xfrm>
            <a:off x="4297166" y="2024468"/>
            <a:ext cx="1898584" cy="987417"/>
          </a:xfrm>
          <a:prstGeom prst="rect">
            <a:avLst/>
          </a:prstGeom>
          <a:noFill/>
          <a:ln>
            <a:solidFill>
              <a:srgbClr val="303030"/>
            </a:solidFill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Aft>
                <a:spcPts val="650"/>
              </a:spcAft>
            </a:pPr>
            <a:r>
              <a:rPr lang="zh-CN" altLang="en-US" sz="900" dirty="0" smtClean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与嘿丝科技合作，向大众公开测评小打听，并发布调查问卷，征集意见，为更新迭代做准备</a:t>
            </a:r>
            <a:endParaRPr lang="zh-CN" altLang="zh-CN" sz="9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6270060" y="2024468"/>
            <a:ext cx="1913182" cy="987417"/>
          </a:xfrm>
          <a:prstGeom prst="rect">
            <a:avLst/>
          </a:prstGeom>
          <a:noFill/>
          <a:ln>
            <a:solidFill>
              <a:srgbClr val="303030"/>
            </a:solidFill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ts val="650"/>
              </a:spcBef>
            </a:pPr>
            <a:r>
              <a:rPr lang="zh-CN" altLang="en-US" sz="900" dirty="0" smtClean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charset="0"/>
              </a:rPr>
              <a:t>发动“广东</a:t>
            </a:r>
            <a:r>
              <a:rPr lang="zh-CN" altLang="en-US" sz="9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charset="0"/>
              </a:rPr>
              <a:t>豪女重金寻</a:t>
            </a:r>
            <a:r>
              <a:rPr lang="zh-CN" altLang="en-US" sz="900" dirty="0" smtClean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charset="0"/>
              </a:rPr>
              <a:t>男子”事件，线上启动话题，官微发布文章助推、</a:t>
            </a:r>
            <a:r>
              <a:rPr lang="en-US" altLang="zh-CN" sz="900" dirty="0" smtClean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charset="0"/>
              </a:rPr>
              <a:t>KOL</a:t>
            </a:r>
            <a:r>
              <a:rPr lang="zh-CN" altLang="en-US" sz="900" dirty="0" smtClean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charset="0"/>
              </a:rPr>
              <a:t>以看客身份联合炒作</a:t>
            </a:r>
            <a:endParaRPr lang="zh-CN" altLang="en-US" sz="9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charset="0"/>
            </a:endParaRPr>
          </a:p>
        </p:txBody>
      </p:sp>
      <p:sp>
        <p:nvSpPr>
          <p:cNvPr id="38" name="矩形 36"/>
          <p:cNvSpPr>
            <a:spLocks noChangeArrowheads="1"/>
          </p:cNvSpPr>
          <p:nvPr/>
        </p:nvSpPr>
        <p:spPr bwMode="auto">
          <a:xfrm>
            <a:off x="2307873" y="2024468"/>
            <a:ext cx="1898585" cy="987417"/>
          </a:xfrm>
          <a:prstGeom prst="rect">
            <a:avLst/>
          </a:prstGeom>
          <a:noFill/>
          <a:ln>
            <a:solidFill>
              <a:srgbClr val="303030"/>
            </a:solidFill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28600" indent="-228600" algn="just">
              <a:lnSpc>
                <a:spcPct val="120000"/>
              </a:lnSpc>
              <a:spcBef>
                <a:spcPts val="650"/>
              </a:spcBef>
              <a:buAutoNum type="arabicPeriod"/>
            </a:pPr>
            <a:r>
              <a:rPr lang="zh-CN" altLang="en-US" sz="900" dirty="0" smtClean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charset="0"/>
              </a:rPr>
              <a:t>利用公司员工社群资源，传播小程序</a:t>
            </a:r>
            <a:endParaRPr lang="en-US" altLang="zh-CN" sz="900" dirty="0" smtClean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charset="0"/>
            </a:endParaRPr>
          </a:p>
          <a:p>
            <a:pPr marL="228600" indent="-228600" algn="just">
              <a:lnSpc>
                <a:spcPct val="120000"/>
              </a:lnSpc>
              <a:spcBef>
                <a:spcPts val="650"/>
              </a:spcBef>
              <a:buAutoNum type="arabicPeriod"/>
            </a:pPr>
            <a:r>
              <a:rPr lang="zh-CN" altLang="en-US" sz="900" dirty="0" smtClean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charset="0"/>
              </a:rPr>
              <a:t>建立多种标签社群，运营建设，使用小打听发布相关问题激活社群</a:t>
            </a:r>
            <a:endParaRPr lang="zh-CN" altLang="en-US" sz="9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charset="0"/>
            </a:endParaRPr>
          </a:p>
        </p:txBody>
      </p:sp>
      <p:sp>
        <p:nvSpPr>
          <p:cNvPr id="39" name="圆角矩形 69"/>
          <p:cNvSpPr>
            <a:spLocks noChangeArrowheads="1"/>
          </p:cNvSpPr>
          <p:nvPr/>
        </p:nvSpPr>
        <p:spPr bwMode="auto">
          <a:xfrm>
            <a:off x="6270060" y="1637588"/>
            <a:ext cx="1913182" cy="301454"/>
          </a:xfrm>
          <a:prstGeom prst="roundRect">
            <a:avLst>
              <a:gd name="adj" fmla="val 16667"/>
            </a:avLst>
          </a:prstGeom>
          <a:noFill/>
          <a:ln>
            <a:solidFill>
              <a:srgbClr val="303030"/>
            </a:solidFill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000" dirty="0" smtClean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话题引爆期</a:t>
            </a:r>
            <a:endParaRPr lang="zh-CN" altLang="en-US" sz="10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圆角矩形 70"/>
          <p:cNvSpPr>
            <a:spLocks noChangeArrowheads="1"/>
          </p:cNvSpPr>
          <p:nvPr/>
        </p:nvSpPr>
        <p:spPr bwMode="auto">
          <a:xfrm>
            <a:off x="2307874" y="1637588"/>
            <a:ext cx="1898584" cy="301454"/>
          </a:xfrm>
          <a:prstGeom prst="roundRect">
            <a:avLst>
              <a:gd name="adj" fmla="val 16667"/>
            </a:avLst>
          </a:prstGeom>
          <a:noFill/>
          <a:ln>
            <a:solidFill>
              <a:srgbClr val="303030"/>
            </a:solidFill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000" dirty="0" smtClean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charset="0"/>
              </a:rPr>
              <a:t>种子启动期</a:t>
            </a:r>
            <a:endParaRPr lang="zh-CN" altLang="en-US" sz="10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charset="0"/>
            </a:endParaRPr>
          </a:p>
        </p:txBody>
      </p:sp>
      <p:sp>
        <p:nvSpPr>
          <p:cNvPr id="41" name="矩形 72"/>
          <p:cNvSpPr>
            <a:spLocks noChangeArrowheads="1"/>
          </p:cNvSpPr>
          <p:nvPr/>
        </p:nvSpPr>
        <p:spPr bwMode="auto">
          <a:xfrm>
            <a:off x="2307873" y="3498326"/>
            <a:ext cx="5875369" cy="345724"/>
          </a:xfrm>
          <a:prstGeom prst="rect">
            <a:avLst/>
          </a:prstGeom>
          <a:noFill/>
          <a:ln>
            <a:solidFill>
              <a:srgbClr val="303030"/>
            </a:solidFill>
          </a:ln>
        </p:spPr>
        <p:txBody>
          <a:bodyPr lIns="136540" tIns="68269" rIns="136540" bIns="68269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000" dirty="0" smtClean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持续输出优质话题内容，定期更新自定</a:t>
            </a:r>
            <a:r>
              <a:rPr lang="zh-CN" altLang="en-US" sz="10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义菜</a:t>
            </a:r>
            <a:r>
              <a:rPr lang="zh-CN" altLang="en-US" sz="1000" dirty="0" smtClean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单栏</a:t>
            </a:r>
            <a:endParaRPr lang="zh-CN" altLang="en-US" sz="10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矩形 137"/>
          <p:cNvSpPr>
            <a:spLocks noChangeArrowheads="1"/>
          </p:cNvSpPr>
          <p:nvPr/>
        </p:nvSpPr>
        <p:spPr bwMode="auto">
          <a:xfrm>
            <a:off x="623653" y="3497975"/>
            <a:ext cx="1096010" cy="346075"/>
          </a:xfrm>
          <a:prstGeom prst="rect">
            <a:avLst/>
          </a:prstGeom>
          <a:solidFill>
            <a:srgbClr val="303030"/>
          </a:solidFill>
          <a:ln>
            <a:noFill/>
          </a:ln>
          <a:effectLst/>
        </p:spPr>
        <p:txBody>
          <a:bodyPr lIns="109049" tIns="56828" rIns="109049" bIns="5682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日常传播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矩形 137"/>
          <p:cNvSpPr>
            <a:spLocks noChangeArrowheads="1"/>
          </p:cNvSpPr>
          <p:nvPr/>
        </p:nvSpPr>
        <p:spPr bwMode="auto">
          <a:xfrm>
            <a:off x="623653" y="1272293"/>
            <a:ext cx="1096010" cy="283543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lIns="109049" tIns="56828" rIns="109049" bIns="5682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功能迭代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圆角矩形 56"/>
          <p:cNvSpPr>
            <a:spLocks noChangeArrowheads="1"/>
          </p:cNvSpPr>
          <p:nvPr/>
        </p:nvSpPr>
        <p:spPr bwMode="auto">
          <a:xfrm>
            <a:off x="3281128" y="916700"/>
            <a:ext cx="1851025" cy="1952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2018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10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月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圆角矩形 56"/>
          <p:cNvSpPr>
            <a:spLocks noChangeArrowheads="1"/>
          </p:cNvSpPr>
          <p:nvPr/>
        </p:nvSpPr>
        <p:spPr bwMode="auto">
          <a:xfrm>
            <a:off x="5276615" y="916700"/>
            <a:ext cx="1851025" cy="1952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2018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12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月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圆角矩形 56"/>
          <p:cNvSpPr>
            <a:spLocks noChangeArrowheads="1"/>
          </p:cNvSpPr>
          <p:nvPr/>
        </p:nvSpPr>
        <p:spPr bwMode="auto">
          <a:xfrm>
            <a:off x="7127640" y="916700"/>
            <a:ext cx="1849438" cy="1952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2019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年</a:t>
            </a: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月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矩形 137"/>
          <p:cNvSpPr>
            <a:spLocks noChangeArrowheads="1"/>
          </p:cNvSpPr>
          <p:nvPr/>
        </p:nvSpPr>
        <p:spPr bwMode="auto">
          <a:xfrm>
            <a:off x="623653" y="3920554"/>
            <a:ext cx="1096010" cy="346075"/>
          </a:xfrm>
          <a:prstGeom prst="rect">
            <a:avLst/>
          </a:prstGeom>
          <a:solidFill>
            <a:srgbClr val="303030"/>
          </a:solidFill>
          <a:ln>
            <a:noFill/>
          </a:ln>
          <a:effectLst/>
        </p:spPr>
        <p:txBody>
          <a:bodyPr lIns="109049" tIns="56828" rIns="109049" bIns="5682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传播目标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" name="矩形 36"/>
          <p:cNvSpPr>
            <a:spLocks noChangeArrowheads="1"/>
          </p:cNvSpPr>
          <p:nvPr/>
        </p:nvSpPr>
        <p:spPr bwMode="auto">
          <a:xfrm>
            <a:off x="2307874" y="3916376"/>
            <a:ext cx="1898584" cy="350254"/>
          </a:xfrm>
          <a:prstGeom prst="rect">
            <a:avLst/>
          </a:prstGeom>
          <a:noFill/>
          <a:ln>
            <a:solidFill>
              <a:srgbClr val="303030"/>
            </a:solidFill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ts val="650"/>
              </a:spcBef>
            </a:pPr>
            <a:r>
              <a:rPr lang="zh-CN" altLang="en-US" sz="9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charset="0"/>
              </a:rPr>
              <a:t>收获冷启动种子用户</a:t>
            </a:r>
            <a:r>
              <a:rPr lang="zh-CN" altLang="en-US" sz="900" dirty="0" smtClean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charset="0"/>
              </a:rPr>
              <a:t>：</a:t>
            </a:r>
            <a:r>
              <a:rPr lang="en-US" altLang="zh-CN" sz="900" dirty="0" smtClean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charset="0"/>
              </a:rPr>
              <a:t>2000</a:t>
            </a:r>
            <a:r>
              <a:rPr lang="zh-CN" altLang="en-US" sz="9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charset="0"/>
              </a:rPr>
              <a:t>人</a:t>
            </a:r>
            <a:endParaRPr lang="zh-CN" altLang="en-US" sz="9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charset="0"/>
            </a:endParaRPr>
          </a:p>
        </p:txBody>
      </p:sp>
      <p:sp>
        <p:nvSpPr>
          <p:cNvPr id="53" name="矩形 36"/>
          <p:cNvSpPr>
            <a:spLocks noChangeArrowheads="1"/>
          </p:cNvSpPr>
          <p:nvPr/>
        </p:nvSpPr>
        <p:spPr bwMode="auto">
          <a:xfrm>
            <a:off x="4297166" y="3916376"/>
            <a:ext cx="1898584" cy="350254"/>
          </a:xfrm>
          <a:prstGeom prst="rect">
            <a:avLst/>
          </a:prstGeom>
          <a:noFill/>
          <a:ln>
            <a:solidFill>
              <a:srgbClr val="303030"/>
            </a:solidFill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ts val="650"/>
              </a:spcBef>
            </a:pPr>
            <a:r>
              <a:rPr lang="zh-CN" altLang="en-US" sz="900" dirty="0" smtClean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charset="0"/>
              </a:rPr>
              <a:t>获取用户量</a:t>
            </a:r>
            <a:r>
              <a:rPr lang="zh-CN" altLang="en-US" sz="9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charset="0"/>
              </a:rPr>
              <a:t>：</a:t>
            </a:r>
            <a:r>
              <a:rPr lang="en-US" altLang="zh-CN" sz="9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charset="0"/>
              </a:rPr>
              <a:t>20000</a:t>
            </a:r>
            <a:r>
              <a:rPr lang="zh-CN" altLang="en-US" sz="9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charset="0"/>
              </a:rPr>
              <a:t>人</a:t>
            </a:r>
            <a:endParaRPr lang="zh-CN" altLang="en-US" sz="9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charset="0"/>
            </a:endParaRPr>
          </a:p>
        </p:txBody>
      </p:sp>
      <p:sp>
        <p:nvSpPr>
          <p:cNvPr id="54" name="矩形 36"/>
          <p:cNvSpPr>
            <a:spLocks noChangeArrowheads="1"/>
          </p:cNvSpPr>
          <p:nvPr/>
        </p:nvSpPr>
        <p:spPr bwMode="auto">
          <a:xfrm>
            <a:off x="6288201" y="3916375"/>
            <a:ext cx="1898584" cy="350254"/>
          </a:xfrm>
          <a:prstGeom prst="rect">
            <a:avLst/>
          </a:prstGeom>
          <a:noFill/>
          <a:ln>
            <a:solidFill>
              <a:srgbClr val="303030"/>
            </a:solidFill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ts val="650"/>
              </a:spcBef>
            </a:pPr>
            <a:r>
              <a:rPr lang="zh-CN" altLang="en-US" sz="900" dirty="0" smtClean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charset="0"/>
              </a:rPr>
              <a:t>获取用户量：</a:t>
            </a:r>
            <a:r>
              <a:rPr lang="en-US" altLang="zh-CN" sz="9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charset="0"/>
              </a:rPr>
              <a:t>200000</a:t>
            </a:r>
            <a:r>
              <a:rPr lang="zh-CN" altLang="en-US" sz="9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charset="0"/>
              </a:rPr>
              <a:t>人</a:t>
            </a:r>
            <a:endParaRPr lang="zh-CN" altLang="en-US" sz="9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charset="0"/>
            </a:endParaRPr>
          </a:p>
        </p:txBody>
      </p:sp>
      <p:sp>
        <p:nvSpPr>
          <p:cNvPr id="57" name="圆角矩形 48"/>
          <p:cNvSpPr>
            <a:spLocks noChangeArrowheads="1"/>
          </p:cNvSpPr>
          <p:nvPr/>
        </p:nvSpPr>
        <p:spPr bwMode="auto">
          <a:xfrm>
            <a:off x="4313046" y="1264219"/>
            <a:ext cx="1882704" cy="301624"/>
          </a:xfrm>
          <a:prstGeom prst="roundRect">
            <a:avLst>
              <a:gd name="adj" fmla="val 16667"/>
            </a:avLst>
          </a:prstGeom>
          <a:noFill/>
          <a:ln>
            <a:solidFill>
              <a:srgbClr val="303030"/>
            </a:solidFill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000" dirty="0" smtClean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charset="0"/>
              </a:rPr>
              <a:t>地图功能上线</a:t>
            </a:r>
            <a:endParaRPr lang="zh-CN" altLang="en-US" sz="10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charset="0"/>
            </a:endParaRPr>
          </a:p>
        </p:txBody>
      </p:sp>
      <p:sp>
        <p:nvSpPr>
          <p:cNvPr id="58" name="圆角矩形 69"/>
          <p:cNvSpPr>
            <a:spLocks noChangeArrowheads="1"/>
          </p:cNvSpPr>
          <p:nvPr/>
        </p:nvSpPr>
        <p:spPr bwMode="auto">
          <a:xfrm>
            <a:off x="6270060" y="1264304"/>
            <a:ext cx="1913182" cy="301454"/>
          </a:xfrm>
          <a:prstGeom prst="roundRect">
            <a:avLst>
              <a:gd name="adj" fmla="val 16667"/>
            </a:avLst>
          </a:prstGeom>
          <a:noFill/>
          <a:ln>
            <a:solidFill>
              <a:srgbClr val="303030"/>
            </a:solidFill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000" smtClean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排行头衔赋予、</a:t>
            </a:r>
            <a:r>
              <a:rPr lang="zh-CN" altLang="en-US" sz="1000" dirty="0" smtClean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偷看功能上线</a:t>
            </a:r>
            <a:endParaRPr lang="zh-CN" altLang="en-US" sz="10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圆角矩形 70"/>
          <p:cNvSpPr>
            <a:spLocks noChangeArrowheads="1"/>
          </p:cNvSpPr>
          <p:nvPr/>
        </p:nvSpPr>
        <p:spPr bwMode="auto">
          <a:xfrm>
            <a:off x="2307874" y="1264304"/>
            <a:ext cx="1898584" cy="301454"/>
          </a:xfrm>
          <a:prstGeom prst="roundRect">
            <a:avLst>
              <a:gd name="adj" fmla="val 16667"/>
            </a:avLst>
          </a:prstGeom>
          <a:noFill/>
          <a:ln>
            <a:solidFill>
              <a:srgbClr val="303030"/>
            </a:solidFill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000" dirty="0" smtClean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charset="0"/>
              </a:rPr>
              <a:t>自爆功能上线</a:t>
            </a:r>
            <a:endParaRPr lang="zh-CN" altLang="en-US" sz="10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charset="0"/>
            </a:endParaRPr>
          </a:p>
        </p:txBody>
      </p:sp>
      <p:sp>
        <p:nvSpPr>
          <p:cNvPr id="60" name="矩形 72"/>
          <p:cNvSpPr>
            <a:spLocks noChangeArrowheads="1"/>
          </p:cNvSpPr>
          <p:nvPr/>
        </p:nvSpPr>
        <p:spPr bwMode="auto">
          <a:xfrm>
            <a:off x="4296264" y="3076294"/>
            <a:ext cx="1898585" cy="345725"/>
          </a:xfrm>
          <a:prstGeom prst="rect">
            <a:avLst/>
          </a:prstGeom>
          <a:noFill/>
          <a:ln>
            <a:solidFill>
              <a:srgbClr val="303030"/>
            </a:solidFill>
          </a:ln>
        </p:spPr>
        <p:txBody>
          <a:bodyPr lIns="136540" tIns="68269" rIns="136540" bIns="68269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900" dirty="0" smtClean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大众测试，协助公开调研</a:t>
            </a:r>
            <a:endParaRPr lang="zh-CN" altLang="en-US" sz="9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" name="矩形 72"/>
          <p:cNvSpPr>
            <a:spLocks noChangeArrowheads="1"/>
          </p:cNvSpPr>
          <p:nvPr/>
        </p:nvSpPr>
        <p:spPr bwMode="auto">
          <a:xfrm>
            <a:off x="6270060" y="3076294"/>
            <a:ext cx="1898585" cy="345725"/>
          </a:xfrm>
          <a:prstGeom prst="rect">
            <a:avLst/>
          </a:prstGeom>
          <a:noFill/>
          <a:ln>
            <a:solidFill>
              <a:srgbClr val="303030"/>
            </a:solidFill>
          </a:ln>
        </p:spPr>
        <p:txBody>
          <a:bodyPr lIns="136540" tIns="68269" rIns="136540" bIns="68269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900" dirty="0" smtClean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发掘产品另类用途：重金寻人、情侣互撩、感谢恩人</a:t>
            </a:r>
            <a:r>
              <a:rPr lang="en-US" altLang="zh-CN" sz="900" dirty="0" smtClean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……</a:t>
            </a:r>
            <a:endParaRPr lang="zh-CN" altLang="en-US" sz="9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4000">
    <p:randomBar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611560" y="175644"/>
            <a:ext cx="360040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产品周期曲线</a:t>
            </a:r>
            <a:endParaRPr lang="zh-CN" altLang="en-US" sz="1800" dirty="0" smtClean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251520" y="843558"/>
          <a:ext cx="8676456" cy="3760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537520" y="627534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公开测试期</a:t>
            </a:r>
            <a:endParaRPr kumimoji="1"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76056" y="651695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话题引爆期</a:t>
            </a:r>
            <a:endParaRPr kumimoji="1"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1871700" y="3064773"/>
            <a:ext cx="0" cy="61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07604" y="627534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种子启动期</a:t>
            </a:r>
            <a:endParaRPr kumimoji="1"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95636" y="2610226"/>
            <a:ext cx="1152128" cy="365354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自爆功能上线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3" name="直线连接符 12"/>
          <p:cNvCxnSpPr/>
          <p:nvPr/>
        </p:nvCxnSpPr>
        <p:spPr>
          <a:xfrm>
            <a:off x="3401551" y="2882096"/>
            <a:ext cx="0" cy="61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825487" y="2427549"/>
            <a:ext cx="1152128" cy="365354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地图功能上线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5436096" y="2516742"/>
            <a:ext cx="0" cy="61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>
            <a:off x="6156176" y="2007170"/>
            <a:ext cx="0" cy="61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>
            <a:off x="1007604" y="2151388"/>
            <a:ext cx="0" cy="158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31540" y="1696841"/>
            <a:ext cx="1152128" cy="3653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社群启动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3" name="直线连接符 22"/>
          <p:cNvCxnSpPr/>
          <p:nvPr/>
        </p:nvCxnSpPr>
        <p:spPr>
          <a:xfrm>
            <a:off x="2645786" y="2079295"/>
            <a:ext cx="0" cy="158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069722" y="1624748"/>
            <a:ext cx="1152128" cy="3653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公开测评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5" name="直线连接符 24"/>
          <p:cNvCxnSpPr/>
          <p:nvPr/>
        </p:nvCxnSpPr>
        <p:spPr>
          <a:xfrm>
            <a:off x="5796136" y="1419798"/>
            <a:ext cx="0" cy="158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5220072" y="965251"/>
            <a:ext cx="1152128" cy="3653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话题引爆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80112" y="1552623"/>
            <a:ext cx="1152128" cy="365354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偷看功能上线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60032" y="2062195"/>
            <a:ext cx="1152128" cy="365354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排行头衔赋予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4000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" name="文本框 2"/>
          <p:cNvSpPr txBox="1"/>
          <p:nvPr/>
        </p:nvSpPr>
        <p:spPr>
          <a:xfrm>
            <a:off x="292826" y="159606"/>
            <a:ext cx="1578837" cy="521970"/>
          </a:xfrm>
          <a:prstGeom prst="rect">
            <a:avLst/>
          </a:prstGeom>
          <a:solidFill>
            <a:srgbClr val="DD2431"/>
          </a:solidFill>
          <a:ln w="19050"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92859" y="1351826"/>
            <a:ext cx="52584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05228" y="799062"/>
            <a:ext cx="2854325" cy="5530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发生在我们身边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1528868873(1)"/>
          <p:cNvPicPr>
            <a:picLocks noChangeAspect="1"/>
          </p:cNvPicPr>
          <p:nvPr/>
        </p:nvPicPr>
        <p:blipFill>
          <a:blip r:embed="rId1"/>
          <a:srcRect r="41146"/>
          <a:stretch>
            <a:fillRect/>
          </a:stretch>
        </p:blipFill>
        <p:spPr>
          <a:xfrm>
            <a:off x="3284855" y="3597910"/>
            <a:ext cx="2232660" cy="689610"/>
          </a:xfrm>
          <a:prstGeom prst="rect">
            <a:avLst/>
          </a:prstGeom>
        </p:spPr>
      </p:pic>
      <p:pic>
        <p:nvPicPr>
          <p:cNvPr id="10" name="图片 9" descr="1528872056(1)"/>
          <p:cNvPicPr>
            <a:picLocks noChangeAspect="1"/>
          </p:cNvPicPr>
          <p:nvPr/>
        </p:nvPicPr>
        <p:blipFill>
          <a:blip r:embed="rId2"/>
          <a:srcRect r="42722"/>
          <a:stretch>
            <a:fillRect/>
          </a:stretch>
        </p:blipFill>
        <p:spPr>
          <a:xfrm>
            <a:off x="395605" y="2159635"/>
            <a:ext cx="2199005" cy="651510"/>
          </a:xfrm>
          <a:prstGeom prst="rect">
            <a:avLst/>
          </a:prstGeom>
        </p:spPr>
      </p:pic>
      <p:pic>
        <p:nvPicPr>
          <p:cNvPr id="11" name="图片 10" descr="1528956406(1)"/>
          <p:cNvPicPr>
            <a:picLocks noChangeAspect="1"/>
          </p:cNvPicPr>
          <p:nvPr/>
        </p:nvPicPr>
        <p:blipFill>
          <a:blip r:embed="rId3"/>
          <a:srcRect r="38462" b="3209"/>
          <a:stretch>
            <a:fillRect/>
          </a:stretch>
        </p:blipFill>
        <p:spPr>
          <a:xfrm>
            <a:off x="3284220" y="2503805"/>
            <a:ext cx="2270760" cy="9207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 t="11846" b="27099"/>
          <a:stretch>
            <a:fillRect/>
          </a:stretch>
        </p:blipFill>
        <p:spPr>
          <a:xfrm>
            <a:off x="395605" y="2924810"/>
            <a:ext cx="2199640" cy="203581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410" y="3846195"/>
            <a:ext cx="1288415" cy="88963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676015" y="2503805"/>
            <a:ext cx="863600" cy="1282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661410" y="3001645"/>
            <a:ext cx="863600" cy="1282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86765" y="2291715"/>
            <a:ext cx="863600" cy="1282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17595" y="3811270"/>
            <a:ext cx="863600" cy="1282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13740" y="2924810"/>
            <a:ext cx="1356995" cy="787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712585" y="3846195"/>
            <a:ext cx="637540" cy="1282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712585" y="4427220"/>
            <a:ext cx="637540" cy="1282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9095" y="1563370"/>
            <a:ext cx="2232025" cy="43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ea typeface="微软雅黑" panose="020B0503020204020204" pitchFamily="34" charset="-122"/>
              </a:rPr>
              <a:t>生活</a:t>
            </a: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22955" y="1563370"/>
            <a:ext cx="2232025" cy="43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ea typeface="微软雅黑" panose="020B0503020204020204" pitchFamily="34" charset="-122"/>
              </a:rPr>
              <a:t>工作</a:t>
            </a: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55410" y="1609725"/>
            <a:ext cx="2232025" cy="43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ea typeface="微软雅黑" panose="020B0503020204020204" pitchFamily="34" charset="-122"/>
              </a:rPr>
              <a:t>娱乐</a:t>
            </a: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5010" y="3846195"/>
            <a:ext cx="1356995" cy="787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15010" y="4243705"/>
            <a:ext cx="1356995" cy="105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15010" y="4584065"/>
            <a:ext cx="1356995" cy="1003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6"/>
          <a:srcRect r="32246"/>
          <a:stretch>
            <a:fillRect/>
          </a:stretch>
        </p:blipFill>
        <p:spPr>
          <a:xfrm>
            <a:off x="3284855" y="2092325"/>
            <a:ext cx="2270125" cy="32766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7"/>
          <a:srcRect r="11073"/>
          <a:stretch>
            <a:fillRect/>
          </a:stretch>
        </p:blipFill>
        <p:spPr>
          <a:xfrm>
            <a:off x="6455410" y="2573020"/>
            <a:ext cx="2330450" cy="615315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6712585" y="2573020"/>
            <a:ext cx="544830" cy="1098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712585" y="2861310"/>
            <a:ext cx="544830" cy="1098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3905" y="4427220"/>
            <a:ext cx="2317115" cy="50101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9"/>
          <a:srcRect r="13028" b="9247"/>
          <a:stretch>
            <a:fillRect/>
          </a:stretch>
        </p:blipFill>
        <p:spPr>
          <a:xfrm>
            <a:off x="6455410" y="2159635"/>
            <a:ext cx="2221230" cy="267970"/>
          </a:xfrm>
          <a:prstGeom prst="rect">
            <a:avLst/>
          </a:prstGeom>
        </p:spPr>
      </p:pic>
      <p:sp>
        <p:nvSpPr>
          <p:cNvPr id="54" name="椭圆 53"/>
          <p:cNvSpPr/>
          <p:nvPr/>
        </p:nvSpPr>
        <p:spPr>
          <a:xfrm>
            <a:off x="7956550" y="3939540"/>
            <a:ext cx="720090" cy="720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10"/>
          <a:srcRect t="30754" b="57380"/>
          <a:stretch>
            <a:fillRect/>
          </a:stretch>
        </p:blipFill>
        <p:spPr>
          <a:xfrm>
            <a:off x="6455410" y="3265170"/>
            <a:ext cx="2330450" cy="491490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6832600" y="3344545"/>
            <a:ext cx="911225" cy="1282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17595" y="4427220"/>
            <a:ext cx="607695" cy="1282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9095" y="1569720"/>
            <a:ext cx="2232025" cy="43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ea typeface="微软雅黑" panose="020B0503020204020204" pitchFamily="34" charset="-122"/>
              </a:rPr>
              <a:t>生活</a:t>
            </a: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22955" y="1569720"/>
            <a:ext cx="2232025" cy="43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ea typeface="微软雅黑" panose="020B0503020204020204" pitchFamily="34" charset="-122"/>
              </a:rPr>
              <a:t>工作</a:t>
            </a:r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配合推广内容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1131783" y="1713511"/>
            <a:ext cx="1387544" cy="22465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Freeform 25"/>
          <p:cNvSpPr/>
          <p:nvPr/>
        </p:nvSpPr>
        <p:spPr bwMode="auto">
          <a:xfrm flipH="1">
            <a:off x="1912355" y="1713510"/>
            <a:ext cx="621277" cy="72680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24"/>
          <p:cNvSpPr>
            <a:spLocks noChangeArrowheads="1"/>
          </p:cNvSpPr>
          <p:nvPr/>
        </p:nvSpPr>
        <p:spPr bwMode="auto">
          <a:xfrm>
            <a:off x="4920494" y="1685844"/>
            <a:ext cx="1387544" cy="22465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Freeform 25"/>
          <p:cNvSpPr/>
          <p:nvPr/>
        </p:nvSpPr>
        <p:spPr bwMode="auto">
          <a:xfrm flipH="1">
            <a:off x="5701066" y="1685843"/>
            <a:ext cx="621277" cy="72680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24"/>
          <p:cNvSpPr>
            <a:spLocks noChangeArrowheads="1"/>
          </p:cNvSpPr>
          <p:nvPr/>
        </p:nvSpPr>
        <p:spPr bwMode="auto">
          <a:xfrm>
            <a:off x="3081573" y="1683031"/>
            <a:ext cx="1387544" cy="22465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Freeform 25"/>
          <p:cNvSpPr/>
          <p:nvPr/>
        </p:nvSpPr>
        <p:spPr bwMode="auto">
          <a:xfrm flipH="1">
            <a:off x="3862145" y="1683030"/>
            <a:ext cx="621277" cy="72680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4" name="Group 35"/>
          <p:cNvGrpSpPr/>
          <p:nvPr/>
        </p:nvGrpSpPr>
        <p:grpSpPr>
          <a:xfrm>
            <a:off x="5852109" y="1683005"/>
            <a:ext cx="499161" cy="522152"/>
            <a:chOff x="7640638" y="3014663"/>
            <a:chExt cx="434976" cy="434976"/>
          </a:xfrm>
          <a:solidFill>
            <a:schemeClr val="accent1"/>
          </a:solidFill>
        </p:grpSpPr>
        <p:sp>
          <p:nvSpPr>
            <p:cNvPr id="25" name="Freeform 36"/>
            <p:cNvSpPr/>
            <p:nvPr/>
          </p:nvSpPr>
          <p:spPr bwMode="auto">
            <a:xfrm>
              <a:off x="7651751" y="3014663"/>
              <a:ext cx="198438" cy="190500"/>
            </a:xfrm>
            <a:custGeom>
              <a:avLst/>
              <a:gdLst>
                <a:gd name="T0" fmla="*/ 42 w 53"/>
                <a:gd name="T1" fmla="*/ 0 h 51"/>
                <a:gd name="T2" fmla="*/ 41 w 53"/>
                <a:gd name="T3" fmla="*/ 0 h 51"/>
                <a:gd name="T4" fmla="*/ 38 w 53"/>
                <a:gd name="T5" fmla="*/ 2 h 51"/>
                <a:gd name="T6" fmla="*/ 38 w 53"/>
                <a:gd name="T7" fmla="*/ 6 h 51"/>
                <a:gd name="T8" fmla="*/ 13 w 53"/>
                <a:gd name="T9" fmla="*/ 22 h 51"/>
                <a:gd name="T10" fmla="*/ 0 w 53"/>
                <a:gd name="T11" fmla="*/ 50 h 51"/>
                <a:gd name="T12" fmla="*/ 0 w 53"/>
                <a:gd name="T13" fmla="*/ 51 h 51"/>
                <a:gd name="T14" fmla="*/ 1 w 53"/>
                <a:gd name="T15" fmla="*/ 51 h 51"/>
                <a:gd name="T16" fmla="*/ 8 w 53"/>
                <a:gd name="T17" fmla="*/ 51 h 51"/>
                <a:gd name="T18" fmla="*/ 9 w 53"/>
                <a:gd name="T19" fmla="*/ 50 h 51"/>
                <a:gd name="T20" fmla="*/ 38 w 53"/>
                <a:gd name="T21" fmla="*/ 15 h 51"/>
                <a:gd name="T22" fmla="*/ 38 w 53"/>
                <a:gd name="T23" fmla="*/ 18 h 51"/>
                <a:gd name="T24" fmla="*/ 41 w 53"/>
                <a:gd name="T25" fmla="*/ 21 h 51"/>
                <a:gd name="T26" fmla="*/ 42 w 53"/>
                <a:gd name="T27" fmla="*/ 20 h 51"/>
                <a:gd name="T28" fmla="*/ 52 w 53"/>
                <a:gd name="T29" fmla="*/ 12 h 51"/>
                <a:gd name="T30" fmla="*/ 53 w 53"/>
                <a:gd name="T31" fmla="*/ 10 h 51"/>
                <a:gd name="T32" fmla="*/ 52 w 53"/>
                <a:gd name="T33" fmla="*/ 8 h 51"/>
                <a:gd name="T34" fmla="*/ 42 w 53"/>
                <a:gd name="T3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1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39" y="0"/>
                    <a:pt x="38" y="1"/>
                    <a:pt x="38" y="2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28" y="9"/>
                    <a:pt x="20" y="14"/>
                    <a:pt x="13" y="22"/>
                  </a:cubicBezTo>
                  <a:cubicBezTo>
                    <a:pt x="6" y="30"/>
                    <a:pt x="1" y="40"/>
                    <a:pt x="0" y="50"/>
                  </a:cubicBezTo>
                  <a:cubicBezTo>
                    <a:pt x="0" y="50"/>
                    <a:pt x="0" y="51"/>
                    <a:pt x="0" y="51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1"/>
                    <a:pt x="9" y="51"/>
                    <a:pt x="9" y="50"/>
                  </a:cubicBezTo>
                  <a:cubicBezTo>
                    <a:pt x="11" y="34"/>
                    <a:pt x="23" y="20"/>
                    <a:pt x="38" y="15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9" y="21"/>
                    <a:pt x="41" y="21"/>
                  </a:cubicBezTo>
                  <a:cubicBezTo>
                    <a:pt x="41" y="21"/>
                    <a:pt x="42" y="20"/>
                    <a:pt x="42" y="20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3" y="11"/>
                    <a:pt x="53" y="10"/>
                  </a:cubicBezTo>
                  <a:cubicBezTo>
                    <a:pt x="53" y="9"/>
                    <a:pt x="52" y="9"/>
                    <a:pt x="52" y="8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37"/>
            <p:cNvSpPr/>
            <p:nvPr/>
          </p:nvSpPr>
          <p:spPr bwMode="auto">
            <a:xfrm>
              <a:off x="7640638" y="3235326"/>
              <a:ext cx="190500" cy="198438"/>
            </a:xfrm>
            <a:custGeom>
              <a:avLst/>
              <a:gdLst>
                <a:gd name="T0" fmla="*/ 50 w 51"/>
                <a:gd name="T1" fmla="*/ 44 h 53"/>
                <a:gd name="T2" fmla="*/ 15 w 51"/>
                <a:gd name="T3" fmla="*/ 14 h 53"/>
                <a:gd name="T4" fmla="*/ 18 w 51"/>
                <a:gd name="T5" fmla="*/ 14 h 53"/>
                <a:gd name="T6" fmla="*/ 20 w 51"/>
                <a:gd name="T7" fmla="*/ 13 h 53"/>
                <a:gd name="T8" fmla="*/ 20 w 51"/>
                <a:gd name="T9" fmla="*/ 10 h 53"/>
                <a:gd name="T10" fmla="*/ 12 w 51"/>
                <a:gd name="T11" fmla="*/ 1 h 53"/>
                <a:gd name="T12" fmla="*/ 10 w 51"/>
                <a:gd name="T13" fmla="*/ 0 h 53"/>
                <a:gd name="T14" fmla="*/ 8 w 51"/>
                <a:gd name="T15" fmla="*/ 1 h 53"/>
                <a:gd name="T16" fmla="*/ 0 w 51"/>
                <a:gd name="T17" fmla="*/ 10 h 53"/>
                <a:gd name="T18" fmla="*/ 0 w 51"/>
                <a:gd name="T19" fmla="*/ 13 h 53"/>
                <a:gd name="T20" fmla="*/ 2 w 51"/>
                <a:gd name="T21" fmla="*/ 14 h 53"/>
                <a:gd name="T22" fmla="*/ 6 w 51"/>
                <a:gd name="T23" fmla="*/ 14 h 53"/>
                <a:gd name="T24" fmla="*/ 22 w 51"/>
                <a:gd name="T25" fmla="*/ 40 h 53"/>
                <a:gd name="T26" fmla="*/ 50 w 51"/>
                <a:gd name="T27" fmla="*/ 53 h 53"/>
                <a:gd name="T28" fmla="*/ 50 w 51"/>
                <a:gd name="T29" fmla="*/ 53 h 53"/>
                <a:gd name="T30" fmla="*/ 51 w 51"/>
                <a:gd name="T31" fmla="*/ 52 h 53"/>
                <a:gd name="T32" fmla="*/ 51 w 51"/>
                <a:gd name="T33" fmla="*/ 52 h 53"/>
                <a:gd name="T34" fmla="*/ 51 w 51"/>
                <a:gd name="T35" fmla="*/ 45 h 53"/>
                <a:gd name="T36" fmla="*/ 50 w 51"/>
                <a:gd name="T37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3">
                  <a:moveTo>
                    <a:pt x="50" y="44"/>
                  </a:moveTo>
                  <a:cubicBezTo>
                    <a:pt x="34" y="42"/>
                    <a:pt x="20" y="30"/>
                    <a:pt x="15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20" y="14"/>
                    <a:pt x="20" y="13"/>
                  </a:cubicBezTo>
                  <a:cubicBezTo>
                    <a:pt x="21" y="12"/>
                    <a:pt x="21" y="11"/>
                    <a:pt x="20" y="1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0"/>
                    <a:pt x="9" y="0"/>
                    <a:pt x="8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4"/>
                    <a:pt x="1" y="14"/>
                    <a:pt x="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24"/>
                    <a:pt x="14" y="33"/>
                    <a:pt x="22" y="40"/>
                  </a:cubicBezTo>
                  <a:cubicBezTo>
                    <a:pt x="30" y="47"/>
                    <a:pt x="40" y="51"/>
                    <a:pt x="50" y="53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1" y="53"/>
                    <a:pt x="51" y="53"/>
                    <a:pt x="51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44"/>
                    <a:pt x="51" y="44"/>
                    <a:pt x="5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38"/>
            <p:cNvSpPr/>
            <p:nvPr/>
          </p:nvSpPr>
          <p:spPr bwMode="auto">
            <a:xfrm>
              <a:off x="7861301" y="3251201"/>
              <a:ext cx="203200" cy="198438"/>
            </a:xfrm>
            <a:custGeom>
              <a:avLst/>
              <a:gdLst>
                <a:gd name="T0" fmla="*/ 53 w 54"/>
                <a:gd name="T1" fmla="*/ 0 h 53"/>
                <a:gd name="T2" fmla="*/ 46 w 54"/>
                <a:gd name="T3" fmla="*/ 0 h 53"/>
                <a:gd name="T4" fmla="*/ 45 w 54"/>
                <a:gd name="T5" fmla="*/ 0 h 53"/>
                <a:gd name="T6" fmla="*/ 15 w 54"/>
                <a:gd name="T7" fmla="*/ 37 h 53"/>
                <a:gd name="T8" fmla="*/ 15 w 54"/>
                <a:gd name="T9" fmla="*/ 34 h 53"/>
                <a:gd name="T10" fmla="*/ 12 w 54"/>
                <a:gd name="T11" fmla="*/ 31 h 53"/>
                <a:gd name="T12" fmla="*/ 11 w 54"/>
                <a:gd name="T13" fmla="*/ 32 h 53"/>
                <a:gd name="T14" fmla="*/ 1 w 54"/>
                <a:gd name="T15" fmla="*/ 40 h 53"/>
                <a:gd name="T16" fmla="*/ 0 w 54"/>
                <a:gd name="T17" fmla="*/ 42 h 53"/>
                <a:gd name="T18" fmla="*/ 1 w 54"/>
                <a:gd name="T19" fmla="*/ 44 h 53"/>
                <a:gd name="T20" fmla="*/ 11 w 54"/>
                <a:gd name="T21" fmla="*/ 52 h 53"/>
                <a:gd name="T22" fmla="*/ 12 w 54"/>
                <a:gd name="T23" fmla="*/ 53 h 53"/>
                <a:gd name="T24" fmla="*/ 15 w 54"/>
                <a:gd name="T25" fmla="*/ 50 h 53"/>
                <a:gd name="T26" fmla="*/ 15 w 54"/>
                <a:gd name="T27" fmla="*/ 46 h 53"/>
                <a:gd name="T28" fmla="*/ 41 w 54"/>
                <a:gd name="T29" fmla="*/ 30 h 53"/>
                <a:gd name="T30" fmla="*/ 54 w 54"/>
                <a:gd name="T31" fmla="*/ 1 h 53"/>
                <a:gd name="T32" fmla="*/ 54 w 54"/>
                <a:gd name="T33" fmla="*/ 0 h 53"/>
                <a:gd name="T34" fmla="*/ 53 w 54"/>
                <a:gd name="T3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" h="53">
                  <a:moveTo>
                    <a:pt x="53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3" y="17"/>
                    <a:pt x="31" y="32"/>
                    <a:pt x="15" y="3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2"/>
                    <a:pt x="14" y="31"/>
                    <a:pt x="12" y="31"/>
                  </a:cubicBezTo>
                  <a:cubicBezTo>
                    <a:pt x="12" y="31"/>
                    <a:pt x="11" y="31"/>
                    <a:pt x="11" y="32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41"/>
                    <a:pt x="0" y="42"/>
                  </a:cubicBezTo>
                  <a:cubicBezTo>
                    <a:pt x="0" y="43"/>
                    <a:pt x="0" y="43"/>
                    <a:pt x="1" y="44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2" y="53"/>
                    <a:pt x="12" y="53"/>
                  </a:cubicBezTo>
                  <a:cubicBezTo>
                    <a:pt x="14" y="53"/>
                    <a:pt x="15" y="51"/>
                    <a:pt x="15" y="50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25" y="43"/>
                    <a:pt x="34" y="38"/>
                    <a:pt x="41" y="30"/>
                  </a:cubicBezTo>
                  <a:cubicBezTo>
                    <a:pt x="48" y="21"/>
                    <a:pt x="53" y="11"/>
                    <a:pt x="54" y="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39"/>
            <p:cNvSpPr/>
            <p:nvPr/>
          </p:nvSpPr>
          <p:spPr bwMode="auto">
            <a:xfrm>
              <a:off x="7880351" y="3022601"/>
              <a:ext cx="195263" cy="198438"/>
            </a:xfrm>
            <a:custGeom>
              <a:avLst/>
              <a:gdLst>
                <a:gd name="T0" fmla="*/ 51 w 52"/>
                <a:gd name="T1" fmla="*/ 40 h 53"/>
                <a:gd name="T2" fmla="*/ 49 w 52"/>
                <a:gd name="T3" fmla="*/ 39 h 53"/>
                <a:gd name="T4" fmla="*/ 45 w 52"/>
                <a:gd name="T5" fmla="*/ 39 h 53"/>
                <a:gd name="T6" fmla="*/ 29 w 52"/>
                <a:gd name="T7" fmla="*/ 13 h 53"/>
                <a:gd name="T8" fmla="*/ 1 w 52"/>
                <a:gd name="T9" fmla="*/ 0 h 53"/>
                <a:gd name="T10" fmla="*/ 1 w 52"/>
                <a:gd name="T11" fmla="*/ 0 h 53"/>
                <a:gd name="T12" fmla="*/ 1 w 52"/>
                <a:gd name="T13" fmla="*/ 1 h 53"/>
                <a:gd name="T14" fmla="*/ 0 w 52"/>
                <a:gd name="T15" fmla="*/ 1 h 53"/>
                <a:gd name="T16" fmla="*/ 0 w 52"/>
                <a:gd name="T17" fmla="*/ 8 h 53"/>
                <a:gd name="T18" fmla="*/ 1 w 52"/>
                <a:gd name="T19" fmla="*/ 9 h 53"/>
                <a:gd name="T20" fmla="*/ 37 w 52"/>
                <a:gd name="T21" fmla="*/ 39 h 53"/>
                <a:gd name="T22" fmla="*/ 33 w 52"/>
                <a:gd name="T23" fmla="*/ 39 h 53"/>
                <a:gd name="T24" fmla="*/ 31 w 52"/>
                <a:gd name="T25" fmla="*/ 40 h 53"/>
                <a:gd name="T26" fmla="*/ 31 w 52"/>
                <a:gd name="T27" fmla="*/ 43 h 53"/>
                <a:gd name="T28" fmla="*/ 39 w 52"/>
                <a:gd name="T29" fmla="*/ 52 h 53"/>
                <a:gd name="T30" fmla="*/ 41 w 52"/>
                <a:gd name="T31" fmla="*/ 53 h 53"/>
                <a:gd name="T32" fmla="*/ 43 w 52"/>
                <a:gd name="T33" fmla="*/ 52 h 53"/>
                <a:gd name="T34" fmla="*/ 51 w 52"/>
                <a:gd name="T35" fmla="*/ 43 h 53"/>
                <a:gd name="T36" fmla="*/ 51 w 52"/>
                <a:gd name="T37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3">
                  <a:moveTo>
                    <a:pt x="51" y="40"/>
                  </a:moveTo>
                  <a:cubicBezTo>
                    <a:pt x="51" y="39"/>
                    <a:pt x="50" y="39"/>
                    <a:pt x="49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2" y="29"/>
                    <a:pt x="37" y="20"/>
                    <a:pt x="29" y="13"/>
                  </a:cubicBezTo>
                  <a:cubicBezTo>
                    <a:pt x="21" y="6"/>
                    <a:pt x="1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18" y="11"/>
                    <a:pt x="31" y="23"/>
                    <a:pt x="37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1" y="39"/>
                    <a:pt x="31" y="40"/>
                  </a:cubicBezTo>
                  <a:cubicBezTo>
                    <a:pt x="31" y="41"/>
                    <a:pt x="31" y="42"/>
                    <a:pt x="31" y="4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40" y="53"/>
                    <a:pt x="40" y="53"/>
                    <a:pt x="41" y="53"/>
                  </a:cubicBezTo>
                  <a:cubicBezTo>
                    <a:pt x="42" y="53"/>
                    <a:pt x="43" y="53"/>
                    <a:pt x="43" y="52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2" y="42"/>
                    <a:pt x="52" y="41"/>
                    <a:pt x="51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40"/>
            <p:cNvSpPr>
              <a:spLocks noEditPoints="1"/>
            </p:cNvSpPr>
            <p:nvPr/>
          </p:nvSpPr>
          <p:spPr bwMode="auto">
            <a:xfrm>
              <a:off x="7723188" y="3092451"/>
              <a:ext cx="269875" cy="269875"/>
            </a:xfrm>
            <a:custGeom>
              <a:avLst/>
              <a:gdLst>
                <a:gd name="T0" fmla="*/ 36 w 72"/>
                <a:gd name="T1" fmla="*/ 72 h 72"/>
                <a:gd name="T2" fmla="*/ 61 w 72"/>
                <a:gd name="T3" fmla="*/ 21 h 72"/>
                <a:gd name="T4" fmla="*/ 66 w 72"/>
                <a:gd name="T5" fmla="*/ 34 h 72"/>
                <a:gd name="T6" fmla="*/ 52 w 72"/>
                <a:gd name="T7" fmla="*/ 34 h 72"/>
                <a:gd name="T8" fmla="*/ 51 w 72"/>
                <a:gd name="T9" fmla="*/ 23 h 72"/>
                <a:gd name="T10" fmla="*/ 61 w 72"/>
                <a:gd name="T11" fmla="*/ 21 h 72"/>
                <a:gd name="T12" fmla="*/ 57 w 72"/>
                <a:gd name="T13" fmla="*/ 15 h 72"/>
                <a:gd name="T14" fmla="*/ 57 w 72"/>
                <a:gd name="T15" fmla="*/ 17 h 72"/>
                <a:gd name="T16" fmla="*/ 50 w 72"/>
                <a:gd name="T17" fmla="*/ 18 h 72"/>
                <a:gd name="T18" fmla="*/ 50 w 72"/>
                <a:gd name="T19" fmla="*/ 10 h 72"/>
                <a:gd name="T20" fmla="*/ 24 w 72"/>
                <a:gd name="T21" fmla="*/ 34 h 72"/>
                <a:gd name="T22" fmla="*/ 25 w 72"/>
                <a:gd name="T23" fmla="*/ 23 h 72"/>
                <a:gd name="T24" fmla="*/ 46 w 72"/>
                <a:gd name="T25" fmla="*/ 23 h 72"/>
                <a:gd name="T26" fmla="*/ 48 w 72"/>
                <a:gd name="T27" fmla="*/ 33 h 72"/>
                <a:gd name="T28" fmla="*/ 48 w 72"/>
                <a:gd name="T29" fmla="*/ 38 h 72"/>
                <a:gd name="T30" fmla="*/ 47 w 72"/>
                <a:gd name="T31" fmla="*/ 48 h 72"/>
                <a:gd name="T32" fmla="*/ 26 w 72"/>
                <a:gd name="T33" fmla="*/ 48 h 72"/>
                <a:gd name="T34" fmla="*/ 24 w 72"/>
                <a:gd name="T35" fmla="*/ 39 h 72"/>
                <a:gd name="T36" fmla="*/ 47 w 72"/>
                <a:gd name="T37" fmla="*/ 38 h 72"/>
                <a:gd name="T38" fmla="*/ 28 w 72"/>
                <a:gd name="T39" fmla="*/ 13 h 72"/>
                <a:gd name="T40" fmla="*/ 32 w 72"/>
                <a:gd name="T41" fmla="*/ 7 h 72"/>
                <a:gd name="T42" fmla="*/ 41 w 72"/>
                <a:gd name="T43" fmla="*/ 7 h 72"/>
                <a:gd name="T44" fmla="*/ 46 w 72"/>
                <a:gd name="T45" fmla="*/ 18 h 72"/>
                <a:gd name="T46" fmla="*/ 36 w 72"/>
                <a:gd name="T47" fmla="*/ 20 h 72"/>
                <a:gd name="T48" fmla="*/ 27 w 72"/>
                <a:gd name="T49" fmla="*/ 18 h 72"/>
                <a:gd name="T50" fmla="*/ 23 w 72"/>
                <a:gd name="T51" fmla="*/ 10 h 72"/>
                <a:gd name="T52" fmla="*/ 22 w 72"/>
                <a:gd name="T53" fmla="*/ 18 h 72"/>
                <a:gd name="T54" fmla="*/ 16 w 72"/>
                <a:gd name="T55" fmla="*/ 17 h 72"/>
                <a:gd name="T56" fmla="*/ 7 w 72"/>
                <a:gd name="T57" fmla="*/ 33 h 72"/>
                <a:gd name="T58" fmla="*/ 12 w 72"/>
                <a:gd name="T59" fmla="*/ 21 h 72"/>
                <a:gd name="T60" fmla="*/ 21 w 72"/>
                <a:gd name="T61" fmla="*/ 24 h 72"/>
                <a:gd name="T62" fmla="*/ 19 w 72"/>
                <a:gd name="T63" fmla="*/ 34 h 72"/>
                <a:gd name="T64" fmla="*/ 7 w 72"/>
                <a:gd name="T65" fmla="*/ 33 h 72"/>
                <a:gd name="T66" fmla="*/ 7 w 72"/>
                <a:gd name="T67" fmla="*/ 39 h 72"/>
                <a:gd name="T68" fmla="*/ 19 w 72"/>
                <a:gd name="T69" fmla="*/ 38 h 72"/>
                <a:gd name="T70" fmla="*/ 21 w 72"/>
                <a:gd name="T71" fmla="*/ 48 h 72"/>
                <a:gd name="T72" fmla="*/ 12 w 72"/>
                <a:gd name="T73" fmla="*/ 51 h 72"/>
                <a:gd name="T74" fmla="*/ 15 w 72"/>
                <a:gd name="T75" fmla="*/ 57 h 72"/>
                <a:gd name="T76" fmla="*/ 14 w 72"/>
                <a:gd name="T77" fmla="*/ 55 h 72"/>
                <a:gd name="T78" fmla="*/ 22 w 72"/>
                <a:gd name="T79" fmla="*/ 53 h 72"/>
                <a:gd name="T80" fmla="*/ 26 w 72"/>
                <a:gd name="T81" fmla="*/ 63 h 72"/>
                <a:gd name="T82" fmla="*/ 44 w 72"/>
                <a:gd name="T83" fmla="*/ 59 h 72"/>
                <a:gd name="T84" fmla="*/ 40 w 72"/>
                <a:gd name="T85" fmla="*/ 65 h 72"/>
                <a:gd name="T86" fmla="*/ 32 w 72"/>
                <a:gd name="T87" fmla="*/ 65 h 72"/>
                <a:gd name="T88" fmla="*/ 27 w 72"/>
                <a:gd name="T89" fmla="*/ 54 h 72"/>
                <a:gd name="T90" fmla="*/ 36 w 72"/>
                <a:gd name="T91" fmla="*/ 52 h 72"/>
                <a:gd name="T92" fmla="*/ 46 w 72"/>
                <a:gd name="T93" fmla="*/ 54 h 72"/>
                <a:gd name="T94" fmla="*/ 50 w 72"/>
                <a:gd name="T95" fmla="*/ 62 h 72"/>
                <a:gd name="T96" fmla="*/ 50 w 72"/>
                <a:gd name="T97" fmla="*/ 54 h 72"/>
                <a:gd name="T98" fmla="*/ 57 w 72"/>
                <a:gd name="T99" fmla="*/ 54 h 72"/>
                <a:gd name="T100" fmla="*/ 65 w 72"/>
                <a:gd name="T101" fmla="*/ 39 h 72"/>
                <a:gd name="T102" fmla="*/ 60 w 72"/>
                <a:gd name="T103" fmla="*/ 51 h 72"/>
                <a:gd name="T104" fmla="*/ 52 w 72"/>
                <a:gd name="T105" fmla="*/ 48 h 72"/>
                <a:gd name="T106" fmla="*/ 53 w 72"/>
                <a:gd name="T107" fmla="*/ 38 h 72"/>
                <a:gd name="T108" fmla="*/ 65 w 72"/>
                <a:gd name="T10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56"/>
                    <a:pt x="17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lose/>
                  <a:moveTo>
                    <a:pt x="61" y="21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4" y="25"/>
                    <a:pt x="65" y="28"/>
                    <a:pt x="65" y="33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0"/>
                    <a:pt x="52" y="27"/>
                    <a:pt x="52" y="24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5" y="22"/>
                    <a:pt x="58" y="22"/>
                    <a:pt x="60" y="21"/>
                  </a:cubicBezTo>
                  <a:lnTo>
                    <a:pt x="61" y="21"/>
                  </a:lnTo>
                  <a:close/>
                  <a:moveTo>
                    <a:pt x="50" y="10"/>
                  </a:moveTo>
                  <a:cubicBezTo>
                    <a:pt x="52" y="11"/>
                    <a:pt x="55" y="13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5" y="18"/>
                    <a:pt x="53" y="18"/>
                    <a:pt x="52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5"/>
                    <a:pt x="49" y="13"/>
                    <a:pt x="48" y="11"/>
                  </a:cubicBezTo>
                  <a:cubicBezTo>
                    <a:pt x="47" y="8"/>
                    <a:pt x="47" y="8"/>
                    <a:pt x="47" y="8"/>
                  </a:cubicBezTo>
                  <a:lnTo>
                    <a:pt x="50" y="10"/>
                  </a:lnTo>
                  <a:close/>
                  <a:moveTo>
                    <a:pt x="47" y="34"/>
                  </a:move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0"/>
                    <a:pt x="25" y="27"/>
                    <a:pt x="25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30" y="24"/>
                    <a:pt x="33" y="24"/>
                    <a:pt x="36" y="24"/>
                  </a:cubicBezTo>
                  <a:cubicBezTo>
                    <a:pt x="40" y="24"/>
                    <a:pt x="43" y="24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8" y="27"/>
                    <a:pt x="48" y="30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7" y="34"/>
                  </a:lnTo>
                  <a:close/>
                  <a:moveTo>
                    <a:pt x="48" y="38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8" y="42"/>
                    <a:pt x="48" y="45"/>
                    <a:pt x="47" y="47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3" y="48"/>
                    <a:pt x="40" y="48"/>
                    <a:pt x="36" y="48"/>
                  </a:cubicBezTo>
                  <a:cubicBezTo>
                    <a:pt x="33" y="48"/>
                    <a:pt x="30" y="48"/>
                    <a:pt x="26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5"/>
                    <a:pt x="24" y="42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47" y="38"/>
                    <a:pt x="47" y="38"/>
                    <a:pt x="47" y="38"/>
                  </a:cubicBezTo>
                  <a:lnTo>
                    <a:pt x="48" y="38"/>
                  </a:lnTo>
                  <a:close/>
                  <a:moveTo>
                    <a:pt x="27" y="18"/>
                  </a:moveTo>
                  <a:cubicBezTo>
                    <a:pt x="27" y="16"/>
                    <a:pt x="28" y="14"/>
                    <a:pt x="28" y="13"/>
                  </a:cubicBezTo>
                  <a:cubicBezTo>
                    <a:pt x="29" y="10"/>
                    <a:pt x="30" y="9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4" y="7"/>
                    <a:pt x="35" y="7"/>
                    <a:pt x="36" y="7"/>
                  </a:cubicBezTo>
                  <a:cubicBezTo>
                    <a:pt x="38" y="7"/>
                    <a:pt x="39" y="7"/>
                    <a:pt x="40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2" y="9"/>
                    <a:pt x="43" y="10"/>
                    <a:pt x="44" y="13"/>
                  </a:cubicBezTo>
                  <a:cubicBezTo>
                    <a:pt x="45" y="14"/>
                    <a:pt x="45" y="16"/>
                    <a:pt x="46" y="18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2" y="20"/>
                    <a:pt x="39" y="20"/>
                    <a:pt x="36" y="20"/>
                  </a:cubicBezTo>
                  <a:cubicBezTo>
                    <a:pt x="33" y="20"/>
                    <a:pt x="30" y="20"/>
                    <a:pt x="28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7" y="18"/>
                  </a:lnTo>
                  <a:close/>
                  <a:moveTo>
                    <a:pt x="15" y="16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8" y="13"/>
                    <a:pt x="20" y="11"/>
                    <a:pt x="23" y="1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3"/>
                    <a:pt x="23" y="15"/>
                    <a:pt x="22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9" y="18"/>
                    <a:pt x="17" y="18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lnTo>
                    <a:pt x="15" y="16"/>
                  </a:lnTo>
                  <a:close/>
                  <a:moveTo>
                    <a:pt x="7" y="33"/>
                  </a:moveTo>
                  <a:cubicBezTo>
                    <a:pt x="8" y="28"/>
                    <a:pt x="9" y="25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22"/>
                    <a:pt x="17" y="22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7"/>
                    <a:pt x="20" y="30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7" y="34"/>
                    <a:pt x="7" y="34"/>
                    <a:pt x="7" y="34"/>
                  </a:cubicBezTo>
                  <a:lnTo>
                    <a:pt x="7" y="33"/>
                  </a:lnTo>
                  <a:close/>
                  <a:moveTo>
                    <a:pt x="11" y="51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9" y="47"/>
                    <a:pt x="8" y="43"/>
                    <a:pt x="7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42"/>
                    <a:pt x="20" y="45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7" y="50"/>
                    <a:pt x="14" y="50"/>
                    <a:pt x="12" y="51"/>
                  </a:cubicBezTo>
                  <a:lnTo>
                    <a:pt x="11" y="51"/>
                  </a:lnTo>
                  <a:close/>
                  <a:moveTo>
                    <a:pt x="23" y="62"/>
                  </a:moveTo>
                  <a:cubicBezTo>
                    <a:pt x="20" y="61"/>
                    <a:pt x="18" y="59"/>
                    <a:pt x="15" y="57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7" y="54"/>
                    <a:pt x="19" y="53"/>
                    <a:pt x="21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3" y="56"/>
                    <a:pt x="24" y="59"/>
                    <a:pt x="24" y="61"/>
                  </a:cubicBezTo>
                  <a:cubicBezTo>
                    <a:pt x="26" y="63"/>
                    <a:pt x="26" y="63"/>
                    <a:pt x="26" y="63"/>
                  </a:cubicBezTo>
                  <a:lnTo>
                    <a:pt x="23" y="62"/>
                  </a:lnTo>
                  <a:close/>
                  <a:moveTo>
                    <a:pt x="46" y="54"/>
                  </a:moveTo>
                  <a:cubicBezTo>
                    <a:pt x="45" y="56"/>
                    <a:pt x="45" y="58"/>
                    <a:pt x="44" y="59"/>
                  </a:cubicBezTo>
                  <a:cubicBezTo>
                    <a:pt x="43" y="61"/>
                    <a:pt x="42" y="63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9" y="65"/>
                    <a:pt x="38" y="65"/>
                    <a:pt x="36" y="65"/>
                  </a:cubicBezTo>
                  <a:cubicBezTo>
                    <a:pt x="35" y="65"/>
                    <a:pt x="34" y="65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0" y="63"/>
                    <a:pt x="29" y="61"/>
                    <a:pt x="28" y="59"/>
                  </a:cubicBezTo>
                  <a:cubicBezTo>
                    <a:pt x="28" y="58"/>
                    <a:pt x="27" y="56"/>
                    <a:pt x="27" y="54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0" y="52"/>
                    <a:pt x="33" y="52"/>
                    <a:pt x="36" y="52"/>
                  </a:cubicBezTo>
                  <a:cubicBezTo>
                    <a:pt x="39" y="52"/>
                    <a:pt x="42" y="52"/>
                    <a:pt x="45" y="52"/>
                  </a:cubicBezTo>
                  <a:cubicBezTo>
                    <a:pt x="46" y="53"/>
                    <a:pt x="46" y="53"/>
                    <a:pt x="46" y="53"/>
                  </a:cubicBezTo>
                  <a:lnTo>
                    <a:pt x="46" y="54"/>
                  </a:lnTo>
                  <a:close/>
                  <a:moveTo>
                    <a:pt x="57" y="56"/>
                  </a:moveTo>
                  <a:cubicBezTo>
                    <a:pt x="57" y="56"/>
                    <a:pt x="57" y="56"/>
                    <a:pt x="57" y="57"/>
                  </a:cubicBezTo>
                  <a:cubicBezTo>
                    <a:pt x="55" y="59"/>
                    <a:pt x="52" y="61"/>
                    <a:pt x="50" y="62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9" y="59"/>
                    <a:pt x="50" y="56"/>
                    <a:pt x="50" y="54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3" y="53"/>
                    <a:pt x="55" y="54"/>
                    <a:pt x="57" y="54"/>
                  </a:cubicBezTo>
                  <a:cubicBezTo>
                    <a:pt x="59" y="55"/>
                    <a:pt x="59" y="55"/>
                    <a:pt x="59" y="55"/>
                  </a:cubicBezTo>
                  <a:lnTo>
                    <a:pt x="57" y="56"/>
                  </a:lnTo>
                  <a:close/>
                  <a:moveTo>
                    <a:pt x="65" y="39"/>
                  </a:moveTo>
                  <a:cubicBezTo>
                    <a:pt x="65" y="43"/>
                    <a:pt x="64" y="47"/>
                    <a:pt x="62" y="50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58" y="50"/>
                    <a:pt x="55" y="50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5"/>
                    <a:pt x="52" y="42"/>
                    <a:pt x="52" y="39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lnTo>
                    <a:pt x="6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41"/>
          <p:cNvGrpSpPr/>
          <p:nvPr/>
        </p:nvGrpSpPr>
        <p:grpSpPr>
          <a:xfrm>
            <a:off x="2100431" y="1768330"/>
            <a:ext cx="425095" cy="406837"/>
            <a:chOff x="8383588" y="4452938"/>
            <a:chExt cx="522287" cy="477837"/>
          </a:xfrm>
          <a:solidFill>
            <a:schemeClr val="accent2"/>
          </a:solidFill>
        </p:grpSpPr>
        <p:sp>
          <p:nvSpPr>
            <p:cNvPr id="31" name="Freeform 42"/>
            <p:cNvSpPr/>
            <p:nvPr/>
          </p:nvSpPr>
          <p:spPr bwMode="auto">
            <a:xfrm>
              <a:off x="8477250" y="4873625"/>
              <a:ext cx="334962" cy="57150"/>
            </a:xfrm>
            <a:custGeom>
              <a:avLst/>
              <a:gdLst>
                <a:gd name="T0" fmla="*/ 69 w 89"/>
                <a:gd name="T1" fmla="*/ 0 h 15"/>
                <a:gd name="T2" fmla="*/ 21 w 89"/>
                <a:gd name="T3" fmla="*/ 0 h 15"/>
                <a:gd name="T4" fmla="*/ 0 w 89"/>
                <a:gd name="T5" fmla="*/ 8 h 15"/>
                <a:gd name="T6" fmla="*/ 10 w 89"/>
                <a:gd name="T7" fmla="*/ 15 h 15"/>
                <a:gd name="T8" fmla="*/ 79 w 89"/>
                <a:gd name="T9" fmla="*/ 15 h 15"/>
                <a:gd name="T10" fmla="*/ 89 w 89"/>
                <a:gd name="T11" fmla="*/ 8 h 15"/>
                <a:gd name="T12" fmla="*/ 69 w 89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5">
                  <a:moveTo>
                    <a:pt x="69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5" y="0"/>
                    <a:pt x="0" y="3"/>
                    <a:pt x="0" y="8"/>
                  </a:cubicBezTo>
                  <a:cubicBezTo>
                    <a:pt x="0" y="12"/>
                    <a:pt x="5" y="15"/>
                    <a:pt x="1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4" y="15"/>
                    <a:pt x="89" y="12"/>
                    <a:pt x="89" y="8"/>
                  </a:cubicBezTo>
                  <a:cubicBezTo>
                    <a:pt x="89" y="2"/>
                    <a:pt x="74" y="0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43"/>
            <p:cNvSpPr>
              <a:spLocks noEditPoints="1"/>
            </p:cNvSpPr>
            <p:nvPr/>
          </p:nvSpPr>
          <p:spPr bwMode="auto">
            <a:xfrm>
              <a:off x="8383588" y="4452938"/>
              <a:ext cx="522287" cy="387350"/>
            </a:xfrm>
            <a:custGeom>
              <a:avLst/>
              <a:gdLst>
                <a:gd name="T0" fmla="*/ 110 w 139"/>
                <a:gd name="T1" fmla="*/ 103 h 103"/>
                <a:gd name="T2" fmla="*/ 30 w 139"/>
                <a:gd name="T3" fmla="*/ 103 h 103"/>
                <a:gd name="T4" fmla="*/ 0 w 139"/>
                <a:gd name="T5" fmla="*/ 74 h 103"/>
                <a:gd name="T6" fmla="*/ 0 w 139"/>
                <a:gd name="T7" fmla="*/ 30 h 103"/>
                <a:gd name="T8" fmla="*/ 30 w 139"/>
                <a:gd name="T9" fmla="*/ 0 h 103"/>
                <a:gd name="T10" fmla="*/ 110 w 139"/>
                <a:gd name="T11" fmla="*/ 0 h 103"/>
                <a:gd name="T12" fmla="*/ 139 w 139"/>
                <a:gd name="T13" fmla="*/ 30 h 103"/>
                <a:gd name="T14" fmla="*/ 139 w 139"/>
                <a:gd name="T15" fmla="*/ 74 h 103"/>
                <a:gd name="T16" fmla="*/ 110 w 139"/>
                <a:gd name="T17" fmla="*/ 103 h 103"/>
                <a:gd name="T18" fmla="*/ 27 w 139"/>
                <a:gd name="T19" fmla="*/ 9 h 103"/>
                <a:gd name="T20" fmla="*/ 8 w 139"/>
                <a:gd name="T21" fmla="*/ 29 h 103"/>
                <a:gd name="T22" fmla="*/ 8 w 139"/>
                <a:gd name="T23" fmla="*/ 75 h 103"/>
                <a:gd name="T24" fmla="*/ 27 w 139"/>
                <a:gd name="T25" fmla="*/ 95 h 103"/>
                <a:gd name="T26" fmla="*/ 112 w 139"/>
                <a:gd name="T27" fmla="*/ 95 h 103"/>
                <a:gd name="T28" fmla="*/ 131 w 139"/>
                <a:gd name="T29" fmla="*/ 75 h 103"/>
                <a:gd name="T30" fmla="*/ 131 w 139"/>
                <a:gd name="T31" fmla="*/ 29 h 103"/>
                <a:gd name="T32" fmla="*/ 112 w 139"/>
                <a:gd name="T33" fmla="*/ 9 h 103"/>
                <a:gd name="T34" fmla="*/ 27 w 139"/>
                <a:gd name="T35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103">
                  <a:moveTo>
                    <a:pt x="110" y="103"/>
                  </a:moveTo>
                  <a:cubicBezTo>
                    <a:pt x="30" y="103"/>
                    <a:pt x="30" y="103"/>
                    <a:pt x="30" y="103"/>
                  </a:cubicBezTo>
                  <a:cubicBezTo>
                    <a:pt x="13" y="103"/>
                    <a:pt x="0" y="90"/>
                    <a:pt x="0" y="7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26" y="0"/>
                    <a:pt x="139" y="14"/>
                    <a:pt x="139" y="30"/>
                  </a:cubicBezTo>
                  <a:cubicBezTo>
                    <a:pt x="139" y="74"/>
                    <a:pt x="139" y="74"/>
                    <a:pt x="139" y="74"/>
                  </a:cubicBezTo>
                  <a:cubicBezTo>
                    <a:pt x="139" y="90"/>
                    <a:pt x="126" y="103"/>
                    <a:pt x="110" y="103"/>
                  </a:cubicBezTo>
                  <a:close/>
                  <a:moveTo>
                    <a:pt x="27" y="9"/>
                  </a:moveTo>
                  <a:cubicBezTo>
                    <a:pt x="17" y="9"/>
                    <a:pt x="8" y="18"/>
                    <a:pt x="8" y="29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86"/>
                    <a:pt x="17" y="95"/>
                    <a:pt x="27" y="95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22" y="95"/>
                    <a:pt x="131" y="86"/>
                    <a:pt x="131" y="75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1" y="18"/>
                    <a:pt x="122" y="9"/>
                    <a:pt x="112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44"/>
            <p:cNvSpPr>
              <a:spLocks noEditPoints="1"/>
            </p:cNvSpPr>
            <p:nvPr/>
          </p:nvSpPr>
          <p:spPr bwMode="auto">
            <a:xfrm>
              <a:off x="8774113" y="4559300"/>
              <a:ext cx="63500" cy="63500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9 h 17"/>
                <a:gd name="T4" fmla="*/ 9 w 17"/>
                <a:gd name="T5" fmla="*/ 0 h 17"/>
                <a:gd name="T6" fmla="*/ 17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5 w 17"/>
                <a:gd name="T13" fmla="*/ 9 h 17"/>
                <a:gd name="T14" fmla="*/ 9 w 17"/>
                <a:gd name="T15" fmla="*/ 13 h 17"/>
                <a:gd name="T16" fmla="*/ 13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9"/>
                  </a:cubicBezTo>
                  <a:cubicBezTo>
                    <a:pt x="13" y="7"/>
                    <a:pt x="11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45"/>
            <p:cNvSpPr>
              <a:spLocks noEditPoints="1"/>
            </p:cNvSpPr>
            <p:nvPr/>
          </p:nvSpPr>
          <p:spPr bwMode="auto">
            <a:xfrm>
              <a:off x="8669338" y="4629150"/>
              <a:ext cx="63500" cy="65087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9 h 17"/>
                <a:gd name="T4" fmla="*/ 9 w 17"/>
                <a:gd name="T5" fmla="*/ 0 h 17"/>
                <a:gd name="T6" fmla="*/ 17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5 w 17"/>
                <a:gd name="T13" fmla="*/ 9 h 17"/>
                <a:gd name="T14" fmla="*/ 9 w 17"/>
                <a:gd name="T15" fmla="*/ 13 h 17"/>
                <a:gd name="T16" fmla="*/ 13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9"/>
                  </a:cubicBezTo>
                  <a:cubicBezTo>
                    <a:pt x="13" y="7"/>
                    <a:pt x="11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46"/>
            <p:cNvSpPr>
              <a:spLocks noEditPoints="1"/>
            </p:cNvSpPr>
            <p:nvPr/>
          </p:nvSpPr>
          <p:spPr bwMode="auto">
            <a:xfrm>
              <a:off x="8556625" y="4600575"/>
              <a:ext cx="60325" cy="63500"/>
            </a:xfrm>
            <a:custGeom>
              <a:avLst/>
              <a:gdLst>
                <a:gd name="T0" fmla="*/ 8 w 16"/>
                <a:gd name="T1" fmla="*/ 17 h 17"/>
                <a:gd name="T2" fmla="*/ 0 w 16"/>
                <a:gd name="T3" fmla="*/ 9 h 17"/>
                <a:gd name="T4" fmla="*/ 8 w 16"/>
                <a:gd name="T5" fmla="*/ 0 h 17"/>
                <a:gd name="T6" fmla="*/ 16 w 16"/>
                <a:gd name="T7" fmla="*/ 9 h 17"/>
                <a:gd name="T8" fmla="*/ 8 w 16"/>
                <a:gd name="T9" fmla="*/ 17 h 17"/>
                <a:gd name="T10" fmla="*/ 8 w 16"/>
                <a:gd name="T11" fmla="*/ 5 h 17"/>
                <a:gd name="T12" fmla="*/ 4 w 16"/>
                <a:gd name="T13" fmla="*/ 9 h 17"/>
                <a:gd name="T14" fmla="*/ 8 w 16"/>
                <a:gd name="T15" fmla="*/ 13 h 17"/>
                <a:gd name="T16" fmla="*/ 12 w 16"/>
                <a:gd name="T17" fmla="*/ 9 h 17"/>
                <a:gd name="T18" fmla="*/ 8 w 16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3" y="0"/>
                    <a:pt x="16" y="4"/>
                    <a:pt x="16" y="9"/>
                  </a:cubicBezTo>
                  <a:cubicBezTo>
                    <a:pt x="16" y="13"/>
                    <a:pt x="13" y="17"/>
                    <a:pt x="8" y="17"/>
                  </a:cubicBezTo>
                  <a:close/>
                  <a:moveTo>
                    <a:pt x="8" y="5"/>
                  </a:moveTo>
                  <a:cubicBezTo>
                    <a:pt x="6" y="5"/>
                    <a:pt x="4" y="7"/>
                    <a:pt x="4" y="9"/>
                  </a:cubicBezTo>
                  <a:cubicBezTo>
                    <a:pt x="4" y="11"/>
                    <a:pt x="6" y="13"/>
                    <a:pt x="8" y="13"/>
                  </a:cubicBezTo>
                  <a:cubicBezTo>
                    <a:pt x="10" y="13"/>
                    <a:pt x="12" y="11"/>
                    <a:pt x="12" y="9"/>
                  </a:cubicBezTo>
                  <a:cubicBezTo>
                    <a:pt x="12" y="7"/>
                    <a:pt x="10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47"/>
            <p:cNvSpPr>
              <a:spLocks noEditPoints="1"/>
            </p:cNvSpPr>
            <p:nvPr/>
          </p:nvSpPr>
          <p:spPr bwMode="auto">
            <a:xfrm>
              <a:off x="8451850" y="4675188"/>
              <a:ext cx="63500" cy="60325"/>
            </a:xfrm>
            <a:custGeom>
              <a:avLst/>
              <a:gdLst>
                <a:gd name="T0" fmla="*/ 8 w 17"/>
                <a:gd name="T1" fmla="*/ 16 h 16"/>
                <a:gd name="T2" fmla="*/ 0 w 17"/>
                <a:gd name="T3" fmla="*/ 8 h 16"/>
                <a:gd name="T4" fmla="*/ 8 w 17"/>
                <a:gd name="T5" fmla="*/ 0 h 16"/>
                <a:gd name="T6" fmla="*/ 17 w 17"/>
                <a:gd name="T7" fmla="*/ 8 h 16"/>
                <a:gd name="T8" fmla="*/ 8 w 17"/>
                <a:gd name="T9" fmla="*/ 16 h 16"/>
                <a:gd name="T10" fmla="*/ 8 w 17"/>
                <a:gd name="T11" fmla="*/ 4 h 16"/>
                <a:gd name="T12" fmla="*/ 4 w 17"/>
                <a:gd name="T13" fmla="*/ 8 h 16"/>
                <a:gd name="T14" fmla="*/ 8 w 17"/>
                <a:gd name="T15" fmla="*/ 12 h 16"/>
                <a:gd name="T16" fmla="*/ 12 w 17"/>
                <a:gd name="T17" fmla="*/ 8 h 16"/>
                <a:gd name="T18" fmla="*/ 8 w 17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7" y="3"/>
                    <a:pt x="17" y="8"/>
                  </a:cubicBezTo>
                  <a:cubicBezTo>
                    <a:pt x="17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1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48"/>
            <p:cNvSpPr/>
            <p:nvPr/>
          </p:nvSpPr>
          <p:spPr bwMode="auto">
            <a:xfrm>
              <a:off x="8721725" y="4595813"/>
              <a:ext cx="71437" cy="57150"/>
            </a:xfrm>
            <a:custGeom>
              <a:avLst/>
              <a:gdLst>
                <a:gd name="T0" fmla="*/ 2 w 19"/>
                <a:gd name="T1" fmla="*/ 15 h 15"/>
                <a:gd name="T2" fmla="*/ 19 w 19"/>
                <a:gd name="T3" fmla="*/ 4 h 15"/>
                <a:gd name="T4" fmla="*/ 17 w 19"/>
                <a:gd name="T5" fmla="*/ 0 h 15"/>
                <a:gd name="T6" fmla="*/ 0 w 19"/>
                <a:gd name="T7" fmla="*/ 11 h 15"/>
                <a:gd name="T8" fmla="*/ 2 w 19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2" y="15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2" y="14"/>
                    <a:pt x="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8" name="Freeform 49"/>
            <p:cNvSpPr/>
            <p:nvPr/>
          </p:nvSpPr>
          <p:spPr bwMode="auto">
            <a:xfrm>
              <a:off x="8496300" y="4645025"/>
              <a:ext cx="71437" cy="55562"/>
            </a:xfrm>
            <a:custGeom>
              <a:avLst/>
              <a:gdLst>
                <a:gd name="T0" fmla="*/ 16 w 19"/>
                <a:gd name="T1" fmla="*/ 0 h 15"/>
                <a:gd name="T2" fmla="*/ 0 w 19"/>
                <a:gd name="T3" fmla="*/ 11 h 15"/>
                <a:gd name="T4" fmla="*/ 3 w 19"/>
                <a:gd name="T5" fmla="*/ 15 h 15"/>
                <a:gd name="T6" fmla="*/ 19 w 19"/>
                <a:gd name="T7" fmla="*/ 3 h 15"/>
                <a:gd name="T8" fmla="*/ 16 w 1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6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7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50"/>
            <p:cNvSpPr/>
            <p:nvPr/>
          </p:nvSpPr>
          <p:spPr bwMode="auto">
            <a:xfrm>
              <a:off x="8612188" y="4633913"/>
              <a:ext cx="60325" cy="30162"/>
            </a:xfrm>
            <a:custGeom>
              <a:avLst/>
              <a:gdLst>
                <a:gd name="T0" fmla="*/ 16 w 16"/>
                <a:gd name="T1" fmla="*/ 4 h 8"/>
                <a:gd name="T2" fmla="*/ 1 w 16"/>
                <a:gd name="T3" fmla="*/ 0 h 8"/>
                <a:gd name="T4" fmla="*/ 1 w 16"/>
                <a:gd name="T5" fmla="*/ 0 h 8"/>
                <a:gd name="T6" fmla="*/ 0 w 16"/>
                <a:gd name="T7" fmla="*/ 4 h 8"/>
                <a:gd name="T8" fmla="*/ 15 w 16"/>
                <a:gd name="T9" fmla="*/ 8 h 8"/>
                <a:gd name="T10" fmla="*/ 15 w 16"/>
                <a:gd name="T11" fmla="*/ 8 h 8"/>
                <a:gd name="T12" fmla="*/ 16 w 1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3"/>
                    <a:pt x="0" y="4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6"/>
                    <a:pt x="16" y="5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51"/>
          <p:cNvGrpSpPr/>
          <p:nvPr/>
        </p:nvGrpSpPr>
        <p:grpSpPr>
          <a:xfrm>
            <a:off x="4031732" y="1712962"/>
            <a:ext cx="462076" cy="456609"/>
            <a:chOff x="8334375" y="4232275"/>
            <a:chExt cx="466725" cy="463550"/>
          </a:xfrm>
          <a:solidFill>
            <a:schemeClr val="accent2"/>
          </a:solidFill>
        </p:grpSpPr>
        <p:sp>
          <p:nvSpPr>
            <p:cNvPr id="41" name="Freeform 52"/>
            <p:cNvSpPr/>
            <p:nvPr/>
          </p:nvSpPr>
          <p:spPr bwMode="auto">
            <a:xfrm>
              <a:off x="8421688" y="4494213"/>
              <a:ext cx="292100" cy="33338"/>
            </a:xfrm>
            <a:custGeom>
              <a:avLst/>
              <a:gdLst>
                <a:gd name="T0" fmla="*/ 65 w 78"/>
                <a:gd name="T1" fmla="*/ 0 h 9"/>
                <a:gd name="T2" fmla="*/ 12 w 78"/>
                <a:gd name="T3" fmla="*/ 0 h 9"/>
                <a:gd name="T4" fmla="*/ 0 w 78"/>
                <a:gd name="T5" fmla="*/ 9 h 9"/>
                <a:gd name="T6" fmla="*/ 78 w 78"/>
                <a:gd name="T7" fmla="*/ 9 h 9"/>
                <a:gd name="T8" fmla="*/ 65 w 7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">
                  <a:moveTo>
                    <a:pt x="65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1" y="4"/>
                    <a:pt x="0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6" y="4"/>
                    <a:pt x="71" y="0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" name="Freeform 53"/>
            <p:cNvSpPr>
              <a:spLocks noEditPoints="1"/>
            </p:cNvSpPr>
            <p:nvPr/>
          </p:nvSpPr>
          <p:spPr bwMode="auto">
            <a:xfrm>
              <a:off x="8416925" y="4565650"/>
              <a:ext cx="296863" cy="130175"/>
            </a:xfrm>
            <a:custGeom>
              <a:avLst/>
              <a:gdLst>
                <a:gd name="T0" fmla="*/ 0 w 79"/>
                <a:gd name="T1" fmla="*/ 0 h 35"/>
                <a:gd name="T2" fmla="*/ 0 w 79"/>
                <a:gd name="T3" fmla="*/ 22 h 35"/>
                <a:gd name="T4" fmla="*/ 13 w 79"/>
                <a:gd name="T5" fmla="*/ 35 h 35"/>
                <a:gd name="T6" fmla="*/ 66 w 79"/>
                <a:gd name="T7" fmla="*/ 35 h 35"/>
                <a:gd name="T8" fmla="*/ 79 w 79"/>
                <a:gd name="T9" fmla="*/ 22 h 35"/>
                <a:gd name="T10" fmla="*/ 79 w 79"/>
                <a:gd name="T11" fmla="*/ 0 h 35"/>
                <a:gd name="T12" fmla="*/ 0 w 79"/>
                <a:gd name="T13" fmla="*/ 0 h 35"/>
                <a:gd name="T14" fmla="*/ 22 w 79"/>
                <a:gd name="T15" fmla="*/ 25 h 35"/>
                <a:gd name="T16" fmla="*/ 13 w 79"/>
                <a:gd name="T17" fmla="*/ 25 h 35"/>
                <a:gd name="T18" fmla="*/ 10 w 79"/>
                <a:gd name="T19" fmla="*/ 22 h 35"/>
                <a:gd name="T20" fmla="*/ 13 w 79"/>
                <a:gd name="T21" fmla="*/ 20 h 35"/>
                <a:gd name="T22" fmla="*/ 22 w 79"/>
                <a:gd name="T23" fmla="*/ 20 h 35"/>
                <a:gd name="T24" fmla="*/ 25 w 79"/>
                <a:gd name="T25" fmla="*/ 22 h 35"/>
                <a:gd name="T26" fmla="*/ 22 w 79"/>
                <a:gd name="T27" fmla="*/ 25 h 35"/>
                <a:gd name="T28" fmla="*/ 42 w 79"/>
                <a:gd name="T29" fmla="*/ 15 h 35"/>
                <a:gd name="T30" fmla="*/ 13 w 79"/>
                <a:gd name="T31" fmla="*/ 15 h 35"/>
                <a:gd name="T32" fmla="*/ 10 w 79"/>
                <a:gd name="T33" fmla="*/ 13 h 35"/>
                <a:gd name="T34" fmla="*/ 13 w 79"/>
                <a:gd name="T35" fmla="*/ 10 h 35"/>
                <a:gd name="T36" fmla="*/ 42 w 79"/>
                <a:gd name="T37" fmla="*/ 10 h 35"/>
                <a:gd name="T38" fmla="*/ 45 w 79"/>
                <a:gd name="T39" fmla="*/ 13 h 35"/>
                <a:gd name="T40" fmla="*/ 42 w 79"/>
                <a:gd name="T41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35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9"/>
                    <a:pt x="6" y="35"/>
                    <a:pt x="13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9" y="29"/>
                    <a:pt x="79" y="22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0" y="0"/>
                  </a:lnTo>
                  <a:close/>
                  <a:moveTo>
                    <a:pt x="22" y="25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1" y="25"/>
                    <a:pt x="10" y="24"/>
                    <a:pt x="10" y="22"/>
                  </a:cubicBezTo>
                  <a:cubicBezTo>
                    <a:pt x="10" y="21"/>
                    <a:pt x="11" y="20"/>
                    <a:pt x="1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4" y="20"/>
                    <a:pt x="25" y="21"/>
                    <a:pt x="25" y="22"/>
                  </a:cubicBezTo>
                  <a:cubicBezTo>
                    <a:pt x="25" y="24"/>
                    <a:pt x="24" y="25"/>
                    <a:pt x="22" y="25"/>
                  </a:cubicBezTo>
                  <a:close/>
                  <a:moveTo>
                    <a:pt x="42" y="15"/>
                  </a:moveTo>
                  <a:cubicBezTo>
                    <a:pt x="13" y="15"/>
                    <a:pt x="13" y="15"/>
                    <a:pt x="13" y="15"/>
                  </a:cubicBezTo>
                  <a:cubicBezTo>
                    <a:pt x="11" y="15"/>
                    <a:pt x="10" y="14"/>
                    <a:pt x="10" y="13"/>
                  </a:cubicBezTo>
                  <a:cubicBezTo>
                    <a:pt x="10" y="11"/>
                    <a:pt x="11" y="10"/>
                    <a:pt x="13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3" y="10"/>
                    <a:pt x="45" y="11"/>
                    <a:pt x="45" y="13"/>
                  </a:cubicBezTo>
                  <a:cubicBezTo>
                    <a:pt x="45" y="14"/>
                    <a:pt x="43" y="15"/>
                    <a:pt x="4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" name="Freeform 54"/>
            <p:cNvSpPr>
              <a:spLocks noEditPoints="1"/>
            </p:cNvSpPr>
            <p:nvPr/>
          </p:nvSpPr>
          <p:spPr bwMode="auto">
            <a:xfrm>
              <a:off x="8334375" y="4232275"/>
              <a:ext cx="466725" cy="377825"/>
            </a:xfrm>
            <a:custGeom>
              <a:avLst/>
              <a:gdLst>
                <a:gd name="T0" fmla="*/ 117 w 124"/>
                <a:gd name="T1" fmla="*/ 0 h 101"/>
                <a:gd name="T2" fmla="*/ 7 w 124"/>
                <a:gd name="T3" fmla="*/ 0 h 101"/>
                <a:gd name="T4" fmla="*/ 0 w 124"/>
                <a:gd name="T5" fmla="*/ 7 h 101"/>
                <a:gd name="T6" fmla="*/ 0 w 124"/>
                <a:gd name="T7" fmla="*/ 94 h 101"/>
                <a:gd name="T8" fmla="*/ 7 w 124"/>
                <a:gd name="T9" fmla="*/ 101 h 101"/>
                <a:gd name="T10" fmla="*/ 15 w 124"/>
                <a:gd name="T11" fmla="*/ 101 h 101"/>
                <a:gd name="T12" fmla="*/ 15 w 124"/>
                <a:gd name="T13" fmla="*/ 93 h 101"/>
                <a:gd name="T14" fmla="*/ 7 w 124"/>
                <a:gd name="T15" fmla="*/ 93 h 101"/>
                <a:gd name="T16" fmla="*/ 7 w 124"/>
                <a:gd name="T17" fmla="*/ 15 h 101"/>
                <a:gd name="T18" fmla="*/ 116 w 124"/>
                <a:gd name="T19" fmla="*/ 15 h 101"/>
                <a:gd name="T20" fmla="*/ 116 w 124"/>
                <a:gd name="T21" fmla="*/ 93 h 101"/>
                <a:gd name="T22" fmla="*/ 108 w 124"/>
                <a:gd name="T23" fmla="*/ 93 h 101"/>
                <a:gd name="T24" fmla="*/ 108 w 124"/>
                <a:gd name="T25" fmla="*/ 101 h 101"/>
                <a:gd name="T26" fmla="*/ 117 w 124"/>
                <a:gd name="T27" fmla="*/ 101 h 101"/>
                <a:gd name="T28" fmla="*/ 124 w 124"/>
                <a:gd name="T29" fmla="*/ 94 h 101"/>
                <a:gd name="T30" fmla="*/ 124 w 124"/>
                <a:gd name="T31" fmla="*/ 7 h 101"/>
                <a:gd name="T32" fmla="*/ 117 w 124"/>
                <a:gd name="T33" fmla="*/ 0 h 101"/>
                <a:gd name="T34" fmla="*/ 14 w 124"/>
                <a:gd name="T35" fmla="*/ 11 h 101"/>
                <a:gd name="T36" fmla="*/ 7 w 124"/>
                <a:gd name="T37" fmla="*/ 11 h 101"/>
                <a:gd name="T38" fmla="*/ 7 w 124"/>
                <a:gd name="T39" fmla="*/ 5 h 101"/>
                <a:gd name="T40" fmla="*/ 14 w 124"/>
                <a:gd name="T41" fmla="*/ 5 h 101"/>
                <a:gd name="T42" fmla="*/ 14 w 124"/>
                <a:gd name="T43" fmla="*/ 11 h 101"/>
                <a:gd name="T44" fmla="*/ 116 w 124"/>
                <a:gd name="T45" fmla="*/ 11 h 101"/>
                <a:gd name="T46" fmla="*/ 85 w 124"/>
                <a:gd name="T47" fmla="*/ 11 h 101"/>
                <a:gd name="T48" fmla="*/ 85 w 124"/>
                <a:gd name="T49" fmla="*/ 5 h 101"/>
                <a:gd name="T50" fmla="*/ 116 w 124"/>
                <a:gd name="T51" fmla="*/ 5 h 101"/>
                <a:gd name="T52" fmla="*/ 116 w 124"/>
                <a:gd name="T53" fmla="*/ 1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4" h="101">
                  <a:moveTo>
                    <a:pt x="11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8"/>
                    <a:pt x="3" y="101"/>
                    <a:pt x="7" y="101"/>
                  </a:cubicBezTo>
                  <a:cubicBezTo>
                    <a:pt x="15" y="101"/>
                    <a:pt x="15" y="101"/>
                    <a:pt x="15" y="101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93"/>
                    <a:pt x="116" y="93"/>
                    <a:pt x="116" y="93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21" y="101"/>
                    <a:pt x="124" y="98"/>
                    <a:pt x="124" y="94"/>
                  </a:cubicBezTo>
                  <a:cubicBezTo>
                    <a:pt x="124" y="7"/>
                    <a:pt x="124" y="7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lose/>
                  <a:moveTo>
                    <a:pt x="14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4" y="5"/>
                    <a:pt x="14" y="5"/>
                    <a:pt x="14" y="5"/>
                  </a:cubicBezTo>
                  <a:lnTo>
                    <a:pt x="14" y="11"/>
                  </a:lnTo>
                  <a:close/>
                  <a:moveTo>
                    <a:pt x="116" y="11"/>
                  </a:moveTo>
                  <a:cubicBezTo>
                    <a:pt x="85" y="11"/>
                    <a:pt x="85" y="11"/>
                    <a:pt x="85" y="11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116" y="5"/>
                    <a:pt x="116" y="5"/>
                    <a:pt x="116" y="5"/>
                  </a:cubicBezTo>
                  <a:lnTo>
                    <a:pt x="11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 55"/>
            <p:cNvSpPr/>
            <p:nvPr/>
          </p:nvSpPr>
          <p:spPr bwMode="auto">
            <a:xfrm>
              <a:off x="8443913" y="4318000"/>
              <a:ext cx="82550" cy="146050"/>
            </a:xfrm>
            <a:custGeom>
              <a:avLst/>
              <a:gdLst>
                <a:gd name="T0" fmla="*/ 0 w 22"/>
                <a:gd name="T1" fmla="*/ 13 h 39"/>
                <a:gd name="T2" fmla="*/ 9 w 22"/>
                <a:gd name="T3" fmla="*/ 22 h 39"/>
                <a:gd name="T4" fmla="*/ 15 w 22"/>
                <a:gd name="T5" fmla="*/ 27 h 39"/>
                <a:gd name="T6" fmla="*/ 10 w 22"/>
                <a:gd name="T7" fmla="*/ 30 h 39"/>
                <a:gd name="T8" fmla="*/ 2 w 22"/>
                <a:gd name="T9" fmla="*/ 28 h 39"/>
                <a:gd name="T10" fmla="*/ 0 w 22"/>
                <a:gd name="T11" fmla="*/ 33 h 39"/>
                <a:gd name="T12" fmla="*/ 9 w 22"/>
                <a:gd name="T13" fmla="*/ 36 h 39"/>
                <a:gd name="T14" fmla="*/ 9 w 22"/>
                <a:gd name="T15" fmla="*/ 36 h 39"/>
                <a:gd name="T16" fmla="*/ 9 w 22"/>
                <a:gd name="T17" fmla="*/ 36 h 39"/>
                <a:gd name="T18" fmla="*/ 9 w 22"/>
                <a:gd name="T19" fmla="*/ 37 h 39"/>
                <a:gd name="T20" fmla="*/ 11 w 22"/>
                <a:gd name="T21" fmla="*/ 39 h 39"/>
                <a:gd name="T22" fmla="*/ 14 w 22"/>
                <a:gd name="T23" fmla="*/ 37 h 39"/>
                <a:gd name="T24" fmla="*/ 14 w 22"/>
                <a:gd name="T25" fmla="*/ 36 h 39"/>
                <a:gd name="T26" fmla="*/ 14 w 22"/>
                <a:gd name="T27" fmla="*/ 36 h 39"/>
                <a:gd name="T28" fmla="*/ 14 w 22"/>
                <a:gd name="T29" fmla="*/ 35 h 39"/>
                <a:gd name="T30" fmla="*/ 22 w 22"/>
                <a:gd name="T31" fmla="*/ 26 h 39"/>
                <a:gd name="T32" fmla="*/ 14 w 22"/>
                <a:gd name="T33" fmla="*/ 16 h 39"/>
                <a:gd name="T34" fmla="*/ 8 w 22"/>
                <a:gd name="T35" fmla="*/ 12 h 39"/>
                <a:gd name="T36" fmla="*/ 12 w 22"/>
                <a:gd name="T37" fmla="*/ 9 h 39"/>
                <a:gd name="T38" fmla="*/ 20 w 22"/>
                <a:gd name="T39" fmla="*/ 11 h 39"/>
                <a:gd name="T40" fmla="*/ 21 w 22"/>
                <a:gd name="T41" fmla="*/ 5 h 39"/>
                <a:gd name="T42" fmla="*/ 14 w 22"/>
                <a:gd name="T43" fmla="*/ 4 h 39"/>
                <a:gd name="T44" fmla="*/ 14 w 22"/>
                <a:gd name="T45" fmla="*/ 3 h 39"/>
                <a:gd name="T46" fmla="*/ 14 w 22"/>
                <a:gd name="T47" fmla="*/ 3 h 39"/>
                <a:gd name="T48" fmla="*/ 14 w 22"/>
                <a:gd name="T49" fmla="*/ 3 h 39"/>
                <a:gd name="T50" fmla="*/ 11 w 22"/>
                <a:gd name="T51" fmla="*/ 0 h 39"/>
                <a:gd name="T52" fmla="*/ 9 w 22"/>
                <a:gd name="T53" fmla="*/ 3 h 39"/>
                <a:gd name="T54" fmla="*/ 9 w 22"/>
                <a:gd name="T55" fmla="*/ 3 h 39"/>
                <a:gd name="T56" fmla="*/ 9 w 22"/>
                <a:gd name="T57" fmla="*/ 4 h 39"/>
                <a:gd name="T58" fmla="*/ 9 w 22"/>
                <a:gd name="T59" fmla="*/ 4 h 39"/>
                <a:gd name="T60" fmla="*/ 0 w 22"/>
                <a:gd name="T61" fmla="*/ 1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" h="39">
                  <a:moveTo>
                    <a:pt x="0" y="13"/>
                  </a:moveTo>
                  <a:cubicBezTo>
                    <a:pt x="0" y="18"/>
                    <a:pt x="4" y="20"/>
                    <a:pt x="9" y="22"/>
                  </a:cubicBezTo>
                  <a:cubicBezTo>
                    <a:pt x="13" y="23"/>
                    <a:pt x="15" y="25"/>
                    <a:pt x="15" y="27"/>
                  </a:cubicBezTo>
                  <a:cubicBezTo>
                    <a:pt x="15" y="29"/>
                    <a:pt x="13" y="30"/>
                    <a:pt x="10" y="30"/>
                  </a:cubicBezTo>
                  <a:cubicBezTo>
                    <a:pt x="7" y="30"/>
                    <a:pt x="4" y="29"/>
                    <a:pt x="2" y="2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4"/>
                    <a:pt x="5" y="35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8"/>
                    <a:pt x="10" y="39"/>
                    <a:pt x="11" y="39"/>
                  </a:cubicBezTo>
                  <a:cubicBezTo>
                    <a:pt x="12" y="39"/>
                    <a:pt x="14" y="38"/>
                    <a:pt x="14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9" y="34"/>
                    <a:pt x="22" y="30"/>
                    <a:pt x="22" y="26"/>
                  </a:cubicBezTo>
                  <a:cubicBezTo>
                    <a:pt x="22" y="21"/>
                    <a:pt x="20" y="19"/>
                    <a:pt x="14" y="16"/>
                  </a:cubicBezTo>
                  <a:cubicBezTo>
                    <a:pt x="10" y="15"/>
                    <a:pt x="8" y="14"/>
                    <a:pt x="8" y="12"/>
                  </a:cubicBezTo>
                  <a:cubicBezTo>
                    <a:pt x="8" y="11"/>
                    <a:pt x="9" y="9"/>
                    <a:pt x="12" y="9"/>
                  </a:cubicBezTo>
                  <a:cubicBezTo>
                    <a:pt x="16" y="9"/>
                    <a:pt x="18" y="11"/>
                    <a:pt x="20" y="11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7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10" y="0"/>
                    <a:pt x="9" y="1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4" y="5"/>
                    <a:pt x="0" y="9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Freeform 56"/>
            <p:cNvSpPr/>
            <p:nvPr/>
          </p:nvSpPr>
          <p:spPr bwMode="auto">
            <a:xfrm>
              <a:off x="8575675" y="4321175"/>
              <a:ext cx="146050" cy="142875"/>
            </a:xfrm>
            <a:custGeom>
              <a:avLst/>
              <a:gdLst>
                <a:gd name="T0" fmla="*/ 33 w 39"/>
                <a:gd name="T1" fmla="*/ 7 h 38"/>
                <a:gd name="T2" fmla="*/ 3 w 39"/>
                <a:gd name="T3" fmla="*/ 0 h 38"/>
                <a:gd name="T4" fmla="*/ 0 w 39"/>
                <a:gd name="T5" fmla="*/ 2 h 38"/>
                <a:gd name="T6" fmla="*/ 7 w 39"/>
                <a:gd name="T7" fmla="*/ 33 h 38"/>
                <a:gd name="T8" fmla="*/ 11 w 39"/>
                <a:gd name="T9" fmla="*/ 34 h 38"/>
                <a:gd name="T10" fmla="*/ 17 w 39"/>
                <a:gd name="T11" fmla="*/ 28 h 38"/>
                <a:gd name="T12" fmla="*/ 28 w 39"/>
                <a:gd name="T13" fmla="*/ 38 h 38"/>
                <a:gd name="T14" fmla="*/ 39 w 39"/>
                <a:gd name="T15" fmla="*/ 28 h 38"/>
                <a:gd name="T16" fmla="*/ 28 w 39"/>
                <a:gd name="T17" fmla="*/ 17 h 38"/>
                <a:gd name="T18" fmla="*/ 34 w 39"/>
                <a:gd name="T19" fmla="*/ 11 h 38"/>
                <a:gd name="T20" fmla="*/ 33 w 39"/>
                <a:gd name="T21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38">
                  <a:moveTo>
                    <a:pt x="33" y="7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9" y="36"/>
                    <a:pt x="11" y="3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6" y="9"/>
                    <a:pt x="35" y="7"/>
                    <a:pt x="3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70" name="TextBox 76"/>
          <p:cNvSpPr txBox="1"/>
          <p:nvPr/>
        </p:nvSpPr>
        <p:spPr>
          <a:xfrm>
            <a:off x="1286262" y="2611029"/>
            <a:ext cx="1059794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社群推广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159826" y="2952486"/>
            <a:ext cx="1312669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利用公司已有资源，进入或组建各种微信群。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收获冷启动种子用户：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2000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人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72" name="TextBox 76"/>
          <p:cNvSpPr txBox="1"/>
          <p:nvPr/>
        </p:nvSpPr>
        <p:spPr>
          <a:xfrm>
            <a:off x="5070306" y="2580524"/>
            <a:ext cx="1059794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话题引爆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4943869" y="2921981"/>
            <a:ext cx="1312669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利用原创话题文章，引爆使用小打听热潮。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预测用户量达：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200000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人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74" name="TextBox 76"/>
          <p:cNvSpPr txBox="1"/>
          <p:nvPr/>
        </p:nvSpPr>
        <p:spPr>
          <a:xfrm>
            <a:off x="3247808" y="2580549"/>
            <a:ext cx="1059794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端测试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3121371" y="2922006"/>
            <a:ext cx="1312669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通过嘿丝科技或珠江数码渠道，派送小打听红包，再增加企业用户活跃的同时增加粉丝。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预测用户量：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20000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人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4" name="Rectangle 24"/>
          <p:cNvSpPr>
            <a:spLocks noChangeArrowheads="1"/>
          </p:cNvSpPr>
          <p:nvPr/>
        </p:nvSpPr>
        <p:spPr bwMode="auto">
          <a:xfrm>
            <a:off x="6681007" y="1682669"/>
            <a:ext cx="1387544" cy="22465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reeform 25"/>
          <p:cNvSpPr/>
          <p:nvPr/>
        </p:nvSpPr>
        <p:spPr bwMode="auto">
          <a:xfrm flipH="1">
            <a:off x="7461579" y="1682668"/>
            <a:ext cx="621277" cy="72680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23"/>
          <p:cNvGrpSpPr/>
          <p:nvPr/>
        </p:nvGrpSpPr>
        <p:grpSpPr>
          <a:xfrm>
            <a:off x="7641551" y="1712977"/>
            <a:ext cx="441305" cy="455858"/>
            <a:chOff x="8188325" y="3233738"/>
            <a:chExt cx="506413" cy="500062"/>
          </a:xfrm>
          <a:solidFill>
            <a:schemeClr val="accent2"/>
          </a:solidFill>
        </p:grpSpPr>
        <p:sp>
          <p:nvSpPr>
            <p:cNvPr id="13" name="Freeform 24"/>
            <p:cNvSpPr/>
            <p:nvPr/>
          </p:nvSpPr>
          <p:spPr bwMode="auto">
            <a:xfrm>
              <a:off x="8262938" y="3346450"/>
              <a:ext cx="19050" cy="198437"/>
            </a:xfrm>
            <a:custGeom>
              <a:avLst/>
              <a:gdLst>
                <a:gd name="T0" fmla="*/ 5 w 5"/>
                <a:gd name="T1" fmla="*/ 51 h 53"/>
                <a:gd name="T2" fmla="*/ 3 w 5"/>
                <a:gd name="T3" fmla="*/ 53 h 53"/>
                <a:gd name="T4" fmla="*/ 3 w 5"/>
                <a:gd name="T5" fmla="*/ 53 h 53"/>
                <a:gd name="T6" fmla="*/ 1 w 5"/>
                <a:gd name="T7" fmla="*/ 51 h 53"/>
                <a:gd name="T8" fmla="*/ 0 w 5"/>
                <a:gd name="T9" fmla="*/ 2 h 53"/>
                <a:gd name="T10" fmla="*/ 3 w 5"/>
                <a:gd name="T11" fmla="*/ 0 h 53"/>
                <a:gd name="T12" fmla="*/ 3 w 5"/>
                <a:gd name="T13" fmla="*/ 0 h 53"/>
                <a:gd name="T14" fmla="*/ 5 w 5"/>
                <a:gd name="T15" fmla="*/ 2 h 53"/>
                <a:gd name="T16" fmla="*/ 5 w 5"/>
                <a:gd name="T17" fmla="*/ 5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3">
                  <a:moveTo>
                    <a:pt x="5" y="51"/>
                  </a:moveTo>
                  <a:cubicBezTo>
                    <a:pt x="5" y="52"/>
                    <a:pt x="4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1" y="53"/>
                    <a:pt x="1" y="52"/>
                    <a:pt x="1" y="5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lnTo>
                    <a:pt x="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25"/>
            <p:cNvSpPr/>
            <p:nvPr/>
          </p:nvSpPr>
          <p:spPr bwMode="auto">
            <a:xfrm>
              <a:off x="8267700" y="3530600"/>
              <a:ext cx="269875" cy="14287"/>
            </a:xfrm>
            <a:custGeom>
              <a:avLst/>
              <a:gdLst>
                <a:gd name="T0" fmla="*/ 69 w 72"/>
                <a:gd name="T1" fmla="*/ 0 h 4"/>
                <a:gd name="T2" fmla="*/ 72 w 72"/>
                <a:gd name="T3" fmla="*/ 2 h 4"/>
                <a:gd name="T4" fmla="*/ 72 w 72"/>
                <a:gd name="T5" fmla="*/ 2 h 4"/>
                <a:gd name="T6" fmla="*/ 69 w 72"/>
                <a:gd name="T7" fmla="*/ 4 h 4"/>
                <a:gd name="T8" fmla="*/ 2 w 72"/>
                <a:gd name="T9" fmla="*/ 4 h 4"/>
                <a:gd name="T10" fmla="*/ 0 w 72"/>
                <a:gd name="T11" fmla="*/ 2 h 4"/>
                <a:gd name="T12" fmla="*/ 0 w 72"/>
                <a:gd name="T13" fmla="*/ 2 h 4"/>
                <a:gd name="T14" fmla="*/ 2 w 72"/>
                <a:gd name="T15" fmla="*/ 0 h 4"/>
                <a:gd name="T16" fmla="*/ 69 w 7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">
                  <a:moveTo>
                    <a:pt x="69" y="0"/>
                  </a:moveTo>
                  <a:cubicBezTo>
                    <a:pt x="70" y="0"/>
                    <a:pt x="72" y="1"/>
                    <a:pt x="72" y="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3"/>
                    <a:pt x="70" y="4"/>
                    <a:pt x="69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26"/>
            <p:cNvSpPr/>
            <p:nvPr/>
          </p:nvSpPr>
          <p:spPr bwMode="auto">
            <a:xfrm>
              <a:off x="8416925" y="3451225"/>
              <a:ext cx="34925" cy="93662"/>
            </a:xfrm>
            <a:custGeom>
              <a:avLst/>
              <a:gdLst>
                <a:gd name="T0" fmla="*/ 7 w 9"/>
                <a:gd name="T1" fmla="*/ 0 h 25"/>
                <a:gd name="T2" fmla="*/ 3 w 9"/>
                <a:gd name="T3" fmla="*/ 0 h 25"/>
                <a:gd name="T4" fmla="*/ 0 w 9"/>
                <a:gd name="T5" fmla="*/ 2 h 25"/>
                <a:gd name="T6" fmla="*/ 0 w 9"/>
                <a:gd name="T7" fmla="*/ 25 h 25"/>
                <a:gd name="T8" fmla="*/ 9 w 9"/>
                <a:gd name="T9" fmla="*/ 25 h 25"/>
                <a:gd name="T10" fmla="*/ 9 w 9"/>
                <a:gd name="T11" fmla="*/ 2 h 25"/>
                <a:gd name="T12" fmla="*/ 7 w 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5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27"/>
            <p:cNvSpPr/>
            <p:nvPr/>
          </p:nvSpPr>
          <p:spPr bwMode="auto">
            <a:xfrm>
              <a:off x="8361363" y="3425825"/>
              <a:ext cx="33338" cy="119062"/>
            </a:xfrm>
            <a:custGeom>
              <a:avLst/>
              <a:gdLst>
                <a:gd name="T0" fmla="*/ 7 w 9"/>
                <a:gd name="T1" fmla="*/ 0 h 32"/>
                <a:gd name="T2" fmla="*/ 3 w 9"/>
                <a:gd name="T3" fmla="*/ 0 h 32"/>
                <a:gd name="T4" fmla="*/ 0 w 9"/>
                <a:gd name="T5" fmla="*/ 2 h 32"/>
                <a:gd name="T6" fmla="*/ 0 w 9"/>
                <a:gd name="T7" fmla="*/ 32 h 32"/>
                <a:gd name="T8" fmla="*/ 9 w 9"/>
                <a:gd name="T9" fmla="*/ 32 h 32"/>
                <a:gd name="T10" fmla="*/ 9 w 9"/>
                <a:gd name="T11" fmla="*/ 2 h 32"/>
                <a:gd name="T12" fmla="*/ 7 w 9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28"/>
            <p:cNvSpPr/>
            <p:nvPr/>
          </p:nvSpPr>
          <p:spPr bwMode="auto">
            <a:xfrm>
              <a:off x="8474075" y="3403600"/>
              <a:ext cx="33338" cy="141287"/>
            </a:xfrm>
            <a:custGeom>
              <a:avLst/>
              <a:gdLst>
                <a:gd name="T0" fmla="*/ 7 w 9"/>
                <a:gd name="T1" fmla="*/ 0 h 38"/>
                <a:gd name="T2" fmla="*/ 3 w 9"/>
                <a:gd name="T3" fmla="*/ 0 h 38"/>
                <a:gd name="T4" fmla="*/ 0 w 9"/>
                <a:gd name="T5" fmla="*/ 3 h 38"/>
                <a:gd name="T6" fmla="*/ 0 w 9"/>
                <a:gd name="T7" fmla="*/ 38 h 38"/>
                <a:gd name="T8" fmla="*/ 9 w 9"/>
                <a:gd name="T9" fmla="*/ 38 h 38"/>
                <a:gd name="T10" fmla="*/ 9 w 9"/>
                <a:gd name="T11" fmla="*/ 3 h 38"/>
                <a:gd name="T12" fmla="*/ 7 w 9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8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29"/>
            <p:cNvSpPr/>
            <p:nvPr/>
          </p:nvSpPr>
          <p:spPr bwMode="auto">
            <a:xfrm>
              <a:off x="8304213" y="3481388"/>
              <a:ext cx="34925" cy="63500"/>
            </a:xfrm>
            <a:custGeom>
              <a:avLst/>
              <a:gdLst>
                <a:gd name="T0" fmla="*/ 7 w 9"/>
                <a:gd name="T1" fmla="*/ 0 h 17"/>
                <a:gd name="T2" fmla="*/ 3 w 9"/>
                <a:gd name="T3" fmla="*/ 0 h 17"/>
                <a:gd name="T4" fmla="*/ 0 w 9"/>
                <a:gd name="T5" fmla="*/ 2 h 17"/>
                <a:gd name="T6" fmla="*/ 0 w 9"/>
                <a:gd name="T7" fmla="*/ 17 h 17"/>
                <a:gd name="T8" fmla="*/ 9 w 9"/>
                <a:gd name="T9" fmla="*/ 17 h 17"/>
                <a:gd name="T10" fmla="*/ 9 w 9"/>
                <a:gd name="T11" fmla="*/ 2 h 17"/>
                <a:gd name="T12" fmla="*/ 7 w 9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7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30"/>
            <p:cNvSpPr/>
            <p:nvPr/>
          </p:nvSpPr>
          <p:spPr bwMode="auto">
            <a:xfrm>
              <a:off x="8308975" y="3376613"/>
              <a:ext cx="66675" cy="74612"/>
            </a:xfrm>
            <a:custGeom>
              <a:avLst/>
              <a:gdLst>
                <a:gd name="T0" fmla="*/ 42 w 42"/>
                <a:gd name="T1" fmla="*/ 7 h 47"/>
                <a:gd name="T2" fmla="*/ 7 w 42"/>
                <a:gd name="T3" fmla="*/ 47 h 47"/>
                <a:gd name="T4" fmla="*/ 0 w 42"/>
                <a:gd name="T5" fmla="*/ 40 h 47"/>
                <a:gd name="T6" fmla="*/ 35 w 42"/>
                <a:gd name="T7" fmla="*/ 0 h 47"/>
                <a:gd name="T8" fmla="*/ 42 w 42"/>
                <a:gd name="T9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7">
                  <a:moveTo>
                    <a:pt x="42" y="7"/>
                  </a:moveTo>
                  <a:lnTo>
                    <a:pt x="7" y="47"/>
                  </a:lnTo>
                  <a:lnTo>
                    <a:pt x="0" y="40"/>
                  </a:lnTo>
                  <a:lnTo>
                    <a:pt x="35" y="0"/>
                  </a:lnTo>
                  <a:lnTo>
                    <a:pt x="4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31"/>
            <p:cNvSpPr/>
            <p:nvPr/>
          </p:nvSpPr>
          <p:spPr bwMode="auto">
            <a:xfrm>
              <a:off x="8364538" y="3362325"/>
              <a:ext cx="82550" cy="77787"/>
            </a:xfrm>
            <a:custGeom>
              <a:avLst/>
              <a:gdLst>
                <a:gd name="T0" fmla="*/ 45 w 52"/>
                <a:gd name="T1" fmla="*/ 49 h 49"/>
                <a:gd name="T2" fmla="*/ 0 w 52"/>
                <a:gd name="T3" fmla="*/ 9 h 49"/>
                <a:gd name="T4" fmla="*/ 7 w 52"/>
                <a:gd name="T5" fmla="*/ 0 h 49"/>
                <a:gd name="T6" fmla="*/ 52 w 52"/>
                <a:gd name="T7" fmla="*/ 40 h 49"/>
                <a:gd name="T8" fmla="*/ 45 w 52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9">
                  <a:moveTo>
                    <a:pt x="45" y="49"/>
                  </a:moveTo>
                  <a:lnTo>
                    <a:pt x="0" y="9"/>
                  </a:lnTo>
                  <a:lnTo>
                    <a:pt x="7" y="0"/>
                  </a:lnTo>
                  <a:lnTo>
                    <a:pt x="52" y="40"/>
                  </a:ln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32"/>
            <p:cNvSpPr/>
            <p:nvPr/>
          </p:nvSpPr>
          <p:spPr bwMode="auto">
            <a:xfrm>
              <a:off x="8424863" y="3357563"/>
              <a:ext cx="74613" cy="82550"/>
            </a:xfrm>
            <a:custGeom>
              <a:avLst/>
              <a:gdLst>
                <a:gd name="T0" fmla="*/ 47 w 47"/>
                <a:gd name="T1" fmla="*/ 7 h 52"/>
                <a:gd name="T2" fmla="*/ 7 w 47"/>
                <a:gd name="T3" fmla="*/ 52 h 52"/>
                <a:gd name="T4" fmla="*/ 0 w 47"/>
                <a:gd name="T5" fmla="*/ 45 h 52"/>
                <a:gd name="T6" fmla="*/ 38 w 47"/>
                <a:gd name="T7" fmla="*/ 0 h 52"/>
                <a:gd name="T8" fmla="*/ 47 w 47"/>
                <a:gd name="T9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2">
                  <a:moveTo>
                    <a:pt x="47" y="7"/>
                  </a:moveTo>
                  <a:lnTo>
                    <a:pt x="7" y="52"/>
                  </a:lnTo>
                  <a:lnTo>
                    <a:pt x="0" y="45"/>
                  </a:lnTo>
                  <a:lnTo>
                    <a:pt x="38" y="0"/>
                  </a:lnTo>
                  <a:lnTo>
                    <a:pt x="4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33"/>
            <p:cNvSpPr/>
            <p:nvPr/>
          </p:nvSpPr>
          <p:spPr bwMode="auto">
            <a:xfrm>
              <a:off x="8466138" y="3346450"/>
              <a:ext cx="41275" cy="41275"/>
            </a:xfrm>
            <a:custGeom>
              <a:avLst/>
              <a:gdLst>
                <a:gd name="T0" fmla="*/ 10 w 11"/>
                <a:gd name="T1" fmla="*/ 0 h 11"/>
                <a:gd name="T2" fmla="*/ 11 w 11"/>
                <a:gd name="T3" fmla="*/ 2 h 11"/>
                <a:gd name="T4" fmla="*/ 10 w 11"/>
                <a:gd name="T5" fmla="*/ 4 h 11"/>
                <a:gd name="T6" fmla="*/ 9 w 11"/>
                <a:gd name="T7" fmla="*/ 8 h 11"/>
                <a:gd name="T8" fmla="*/ 9 w 11"/>
                <a:gd name="T9" fmla="*/ 10 h 11"/>
                <a:gd name="T10" fmla="*/ 7 w 11"/>
                <a:gd name="T11" fmla="*/ 11 h 11"/>
                <a:gd name="T12" fmla="*/ 5 w 11"/>
                <a:gd name="T13" fmla="*/ 9 h 11"/>
                <a:gd name="T14" fmla="*/ 3 w 11"/>
                <a:gd name="T15" fmla="*/ 7 h 11"/>
                <a:gd name="T16" fmla="*/ 0 w 11"/>
                <a:gd name="T17" fmla="*/ 5 h 11"/>
                <a:gd name="T18" fmla="*/ 1 w 11"/>
                <a:gd name="T19" fmla="*/ 3 h 11"/>
                <a:gd name="T20" fmla="*/ 3 w 11"/>
                <a:gd name="T21" fmla="*/ 2 h 11"/>
                <a:gd name="T22" fmla="*/ 7 w 11"/>
                <a:gd name="T23" fmla="*/ 1 h 11"/>
                <a:gd name="T24" fmla="*/ 10 w 11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1">
                  <a:moveTo>
                    <a:pt x="10" y="0"/>
                  </a:moveTo>
                  <a:cubicBezTo>
                    <a:pt x="10" y="0"/>
                    <a:pt x="11" y="1"/>
                    <a:pt x="11" y="2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7"/>
                    <a:pt x="9" y="8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8" y="11"/>
                    <a:pt x="7" y="11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1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6" y="2"/>
                    <a:pt x="7" y="1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/>
          </p:nvSpPr>
          <p:spPr bwMode="auto">
            <a:xfrm>
              <a:off x="8188325" y="3233738"/>
              <a:ext cx="506413" cy="500062"/>
            </a:xfrm>
            <a:custGeom>
              <a:avLst/>
              <a:gdLst>
                <a:gd name="T0" fmla="*/ 128 w 135"/>
                <a:gd name="T1" fmla="*/ 128 h 133"/>
                <a:gd name="T2" fmla="*/ 116 w 135"/>
                <a:gd name="T3" fmla="*/ 133 h 133"/>
                <a:gd name="T4" fmla="*/ 103 w 135"/>
                <a:gd name="T5" fmla="*/ 128 h 133"/>
                <a:gd name="T6" fmla="*/ 82 w 135"/>
                <a:gd name="T7" fmla="*/ 107 h 133"/>
                <a:gd name="T8" fmla="*/ 56 w 135"/>
                <a:gd name="T9" fmla="*/ 113 h 133"/>
                <a:gd name="T10" fmla="*/ 0 w 135"/>
                <a:gd name="T11" fmla="*/ 56 h 133"/>
                <a:gd name="T12" fmla="*/ 56 w 135"/>
                <a:gd name="T13" fmla="*/ 0 h 133"/>
                <a:gd name="T14" fmla="*/ 113 w 135"/>
                <a:gd name="T15" fmla="*/ 56 h 133"/>
                <a:gd name="T16" fmla="*/ 107 w 135"/>
                <a:gd name="T17" fmla="*/ 82 h 133"/>
                <a:gd name="T18" fmla="*/ 128 w 135"/>
                <a:gd name="T19" fmla="*/ 103 h 133"/>
                <a:gd name="T20" fmla="*/ 128 w 135"/>
                <a:gd name="T21" fmla="*/ 128 h 133"/>
                <a:gd name="T22" fmla="*/ 56 w 135"/>
                <a:gd name="T23" fmla="*/ 106 h 133"/>
                <a:gd name="T24" fmla="*/ 106 w 135"/>
                <a:gd name="T25" fmla="*/ 56 h 133"/>
                <a:gd name="T26" fmla="*/ 56 w 135"/>
                <a:gd name="T27" fmla="*/ 7 h 133"/>
                <a:gd name="T28" fmla="*/ 7 w 135"/>
                <a:gd name="T29" fmla="*/ 56 h 133"/>
                <a:gd name="T30" fmla="*/ 56 w 135"/>
                <a:gd name="T31" fmla="*/ 10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133">
                  <a:moveTo>
                    <a:pt x="128" y="128"/>
                  </a:moveTo>
                  <a:cubicBezTo>
                    <a:pt x="125" y="131"/>
                    <a:pt x="120" y="133"/>
                    <a:pt x="116" y="133"/>
                  </a:cubicBezTo>
                  <a:cubicBezTo>
                    <a:pt x="111" y="133"/>
                    <a:pt x="107" y="131"/>
                    <a:pt x="103" y="128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75" y="111"/>
                    <a:pt x="66" y="113"/>
                    <a:pt x="56" y="113"/>
                  </a:cubicBez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88" y="0"/>
                    <a:pt x="113" y="25"/>
                    <a:pt x="113" y="56"/>
                  </a:cubicBezTo>
                  <a:cubicBezTo>
                    <a:pt x="113" y="66"/>
                    <a:pt x="111" y="75"/>
                    <a:pt x="107" y="82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35" y="110"/>
                    <a:pt x="135" y="121"/>
                    <a:pt x="128" y="128"/>
                  </a:cubicBezTo>
                  <a:close/>
                  <a:moveTo>
                    <a:pt x="56" y="106"/>
                  </a:moveTo>
                  <a:cubicBezTo>
                    <a:pt x="84" y="106"/>
                    <a:pt x="106" y="84"/>
                    <a:pt x="106" y="56"/>
                  </a:cubicBezTo>
                  <a:cubicBezTo>
                    <a:pt x="106" y="29"/>
                    <a:pt x="84" y="7"/>
                    <a:pt x="56" y="7"/>
                  </a:cubicBezTo>
                  <a:cubicBezTo>
                    <a:pt x="29" y="7"/>
                    <a:pt x="7" y="29"/>
                    <a:pt x="7" y="56"/>
                  </a:cubicBezTo>
                  <a:cubicBezTo>
                    <a:pt x="7" y="84"/>
                    <a:pt x="29" y="106"/>
                    <a:pt x="56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46" name="TextBox 76"/>
          <p:cNvSpPr txBox="1"/>
          <p:nvPr/>
        </p:nvSpPr>
        <p:spPr>
          <a:xfrm>
            <a:off x="6836104" y="2577349"/>
            <a:ext cx="1059794" cy="299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内容运营</a:t>
            </a:r>
            <a:endParaRPr lang="zh-CN" altLang="en-US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709410" y="2919095"/>
            <a:ext cx="1358900" cy="83756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以用户自述形式展开，介绍用户日常打听的内容发生的有趣事件。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预测用户量日增：</a:t>
            </a:r>
            <a:r>
              <a:rPr lang="en-US" altLang="zh-CN" sz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30000</a:t>
            </a:r>
            <a:r>
              <a:rPr lang="zh-CN" altLang="en-US" sz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人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</p:spTree>
  </p:cSld>
  <p:clrMapOvr>
    <a:masterClrMapping/>
  </p:clrMapOvr>
  <p:transition spd="slow" advClick="0" advTm="4000">
    <p:randomBar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/>
          <p:nvPr/>
        </p:nvSpPr>
        <p:spPr>
          <a:xfrm>
            <a:off x="611561" y="175644"/>
            <a:ext cx="352325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社区推广</a:t>
            </a:r>
            <a:r>
              <a:rPr lang="en-US" altLang="zh-CN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积聚</a:t>
            </a:r>
            <a:r>
              <a:rPr lang="en-US" altLang="zh-CN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种子用户</a:t>
            </a:r>
            <a:endParaRPr lang="zh-CN" altLang="en-US" sz="18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3" name="Straight Connector 74"/>
          <p:cNvCxnSpPr/>
          <p:nvPr/>
        </p:nvCxnSpPr>
        <p:spPr bwMode="auto">
          <a:xfrm>
            <a:off x="4316548" y="4394518"/>
            <a:ext cx="13086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75"/>
          <p:cNvCxnSpPr/>
          <p:nvPr/>
        </p:nvCxnSpPr>
        <p:spPr bwMode="auto">
          <a:xfrm flipV="1">
            <a:off x="5625195" y="4059775"/>
            <a:ext cx="0" cy="334743"/>
          </a:xfrm>
          <a:prstGeom prst="line">
            <a:avLst/>
          </a:prstGeom>
          <a:ln w="1905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5"/>
          <p:cNvCxnSpPr/>
          <p:nvPr/>
        </p:nvCxnSpPr>
        <p:spPr>
          <a:xfrm flipV="1">
            <a:off x="4617042" y="682823"/>
            <a:ext cx="1008153" cy="5391"/>
          </a:xfrm>
          <a:prstGeom prst="line">
            <a:avLst/>
          </a:prstGeom>
          <a:ln w="1905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4"/>
          <p:cNvGrpSpPr/>
          <p:nvPr/>
        </p:nvGrpSpPr>
        <p:grpSpPr>
          <a:xfrm>
            <a:off x="874214" y="2686953"/>
            <a:ext cx="2505916" cy="1135392"/>
            <a:chOff x="954609" y="1833070"/>
            <a:chExt cx="3341222" cy="1513856"/>
          </a:xfrm>
        </p:grpSpPr>
        <p:sp>
          <p:nvSpPr>
            <p:cNvPr id="107" name="TextBox 72"/>
            <p:cNvSpPr txBox="1"/>
            <p:nvPr/>
          </p:nvSpPr>
          <p:spPr bwMode="auto">
            <a:xfrm>
              <a:off x="954609" y="1833070"/>
              <a:ext cx="1231106" cy="246221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pPr eaLnBrk="1" fontAlgn="auto" hangingPunct="1">
                <a:defRPr/>
              </a:pPr>
              <a:r>
                <a:rPr lang="zh-CN" altLang="en-US" sz="2100" b="1" dirty="0" smtClean="0">
                  <a:solidFill>
                    <a:srgbClr val="DD24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自主建立</a:t>
              </a:r>
              <a:endParaRPr lang="zh-CN" altLang="en-US" sz="2100" b="1" dirty="0">
                <a:solidFill>
                  <a:srgbClr val="DD243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08" name="Rectangle 73"/>
            <p:cNvSpPr/>
            <p:nvPr/>
          </p:nvSpPr>
          <p:spPr bwMode="auto">
            <a:xfrm>
              <a:off x="954609" y="2373245"/>
              <a:ext cx="3341222" cy="973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种子用户培养计划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09" name="Group 3"/>
          <p:cNvGrpSpPr/>
          <p:nvPr/>
        </p:nvGrpSpPr>
        <p:grpSpPr>
          <a:xfrm>
            <a:off x="818870" y="1903479"/>
            <a:ext cx="2220883" cy="621890"/>
            <a:chOff x="1402312" y="4026960"/>
            <a:chExt cx="2961178" cy="829187"/>
          </a:xfrm>
        </p:grpSpPr>
        <p:sp>
          <p:nvSpPr>
            <p:cNvPr id="110" name="Oval 70"/>
            <p:cNvSpPr/>
            <p:nvPr/>
          </p:nvSpPr>
          <p:spPr bwMode="auto">
            <a:xfrm>
              <a:off x="3534303" y="4026960"/>
              <a:ext cx="829187" cy="8291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11" name="Freeform: Shape 71"/>
            <p:cNvSpPr/>
            <p:nvPr/>
          </p:nvSpPr>
          <p:spPr bwMode="auto">
            <a:xfrm>
              <a:off x="3737281" y="4218422"/>
              <a:ext cx="423231" cy="42179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9450"/>
                  </a:moveTo>
                  <a:cubicBezTo>
                    <a:pt x="20249" y="9823"/>
                    <a:pt x="19947" y="10124"/>
                    <a:pt x="19575" y="10124"/>
                  </a:cubicBezTo>
                  <a:lnTo>
                    <a:pt x="18324" y="10124"/>
                  </a:lnTo>
                  <a:lnTo>
                    <a:pt x="15624" y="5400"/>
                  </a:lnTo>
                  <a:lnTo>
                    <a:pt x="17549" y="5400"/>
                  </a:lnTo>
                  <a:cubicBezTo>
                    <a:pt x="17762" y="5400"/>
                    <a:pt x="17962" y="5500"/>
                    <a:pt x="18089" y="5670"/>
                  </a:cubicBezTo>
                  <a:lnTo>
                    <a:pt x="20114" y="8370"/>
                  </a:lnTo>
                  <a:cubicBezTo>
                    <a:pt x="20202" y="8486"/>
                    <a:pt x="20249" y="8628"/>
                    <a:pt x="20249" y="8774"/>
                  </a:cubicBezTo>
                  <a:cubicBezTo>
                    <a:pt x="20249" y="8774"/>
                    <a:pt x="20249" y="9450"/>
                    <a:pt x="20249" y="9450"/>
                  </a:cubicBezTo>
                  <a:close/>
                  <a:moveTo>
                    <a:pt x="18224" y="20249"/>
                  </a:moveTo>
                  <a:lnTo>
                    <a:pt x="14174" y="20249"/>
                  </a:lnTo>
                  <a:lnTo>
                    <a:pt x="14174" y="13500"/>
                  </a:lnTo>
                  <a:cubicBezTo>
                    <a:pt x="14174" y="13126"/>
                    <a:pt x="13872" y="12825"/>
                    <a:pt x="13499" y="12825"/>
                  </a:cubicBezTo>
                  <a:lnTo>
                    <a:pt x="8437" y="12825"/>
                  </a:lnTo>
                  <a:cubicBezTo>
                    <a:pt x="8064" y="12825"/>
                    <a:pt x="7762" y="13126"/>
                    <a:pt x="7762" y="13500"/>
                  </a:cubicBezTo>
                  <a:lnTo>
                    <a:pt x="7762" y="20249"/>
                  </a:lnTo>
                  <a:lnTo>
                    <a:pt x="3374" y="20249"/>
                  </a:lnTo>
                  <a:lnTo>
                    <a:pt x="3374" y="11475"/>
                  </a:lnTo>
                  <a:lnTo>
                    <a:pt x="18224" y="11475"/>
                  </a:lnTo>
                  <a:cubicBezTo>
                    <a:pt x="18224" y="11475"/>
                    <a:pt x="18224" y="20249"/>
                    <a:pt x="18224" y="20249"/>
                  </a:cubicBezTo>
                  <a:close/>
                  <a:moveTo>
                    <a:pt x="13499" y="20249"/>
                  </a:moveTo>
                  <a:lnTo>
                    <a:pt x="8437" y="20249"/>
                  </a:lnTo>
                  <a:lnTo>
                    <a:pt x="8437" y="13500"/>
                  </a:lnTo>
                  <a:lnTo>
                    <a:pt x="13499" y="13500"/>
                  </a:lnTo>
                  <a:cubicBezTo>
                    <a:pt x="13499" y="13500"/>
                    <a:pt x="13499" y="20249"/>
                    <a:pt x="13499" y="20249"/>
                  </a:cubicBezTo>
                  <a:close/>
                  <a:moveTo>
                    <a:pt x="1349" y="9450"/>
                  </a:moveTo>
                  <a:lnTo>
                    <a:pt x="1349" y="8774"/>
                  </a:lnTo>
                  <a:cubicBezTo>
                    <a:pt x="1349" y="8628"/>
                    <a:pt x="1397" y="8486"/>
                    <a:pt x="1485" y="8370"/>
                  </a:cubicBezTo>
                  <a:lnTo>
                    <a:pt x="3510" y="5670"/>
                  </a:lnTo>
                  <a:cubicBezTo>
                    <a:pt x="3637" y="5500"/>
                    <a:pt x="3837" y="5400"/>
                    <a:pt x="4049" y="5400"/>
                  </a:cubicBezTo>
                  <a:lnTo>
                    <a:pt x="5975" y="5400"/>
                  </a:lnTo>
                  <a:lnTo>
                    <a:pt x="3275" y="10124"/>
                  </a:lnTo>
                  <a:lnTo>
                    <a:pt x="2024" y="10124"/>
                  </a:lnTo>
                  <a:cubicBezTo>
                    <a:pt x="1652" y="10124"/>
                    <a:pt x="1349" y="9823"/>
                    <a:pt x="1349" y="9450"/>
                  </a:cubicBezTo>
                  <a:moveTo>
                    <a:pt x="13369" y="5400"/>
                  </a:moveTo>
                  <a:lnTo>
                    <a:pt x="14846" y="5400"/>
                  </a:lnTo>
                  <a:lnTo>
                    <a:pt x="17546" y="10124"/>
                  </a:lnTo>
                  <a:lnTo>
                    <a:pt x="14719" y="10124"/>
                  </a:lnTo>
                  <a:cubicBezTo>
                    <a:pt x="14719" y="10124"/>
                    <a:pt x="13369" y="5400"/>
                    <a:pt x="13369" y="5400"/>
                  </a:cubicBezTo>
                  <a:close/>
                  <a:moveTo>
                    <a:pt x="11137" y="5400"/>
                  </a:moveTo>
                  <a:lnTo>
                    <a:pt x="12666" y="5400"/>
                  </a:lnTo>
                  <a:lnTo>
                    <a:pt x="14016" y="10124"/>
                  </a:lnTo>
                  <a:lnTo>
                    <a:pt x="11137" y="10124"/>
                  </a:lnTo>
                  <a:cubicBezTo>
                    <a:pt x="11137" y="10124"/>
                    <a:pt x="11137" y="5400"/>
                    <a:pt x="11137" y="5400"/>
                  </a:cubicBezTo>
                  <a:close/>
                  <a:moveTo>
                    <a:pt x="8932" y="5400"/>
                  </a:moveTo>
                  <a:lnTo>
                    <a:pt x="10462" y="5400"/>
                  </a:lnTo>
                  <a:lnTo>
                    <a:pt x="10462" y="10124"/>
                  </a:lnTo>
                  <a:lnTo>
                    <a:pt x="7582" y="10124"/>
                  </a:lnTo>
                  <a:cubicBezTo>
                    <a:pt x="7582" y="10124"/>
                    <a:pt x="8932" y="5400"/>
                    <a:pt x="8932" y="5400"/>
                  </a:cubicBezTo>
                  <a:close/>
                  <a:moveTo>
                    <a:pt x="6880" y="10124"/>
                  </a:moveTo>
                  <a:lnTo>
                    <a:pt x="4052" y="10124"/>
                  </a:lnTo>
                  <a:lnTo>
                    <a:pt x="6752" y="5400"/>
                  </a:lnTo>
                  <a:lnTo>
                    <a:pt x="8230" y="5400"/>
                  </a:lnTo>
                  <a:cubicBezTo>
                    <a:pt x="8230" y="5400"/>
                    <a:pt x="6880" y="10124"/>
                    <a:pt x="6880" y="10124"/>
                  </a:cubicBezTo>
                  <a:close/>
                  <a:moveTo>
                    <a:pt x="17549" y="1350"/>
                  </a:moveTo>
                  <a:lnTo>
                    <a:pt x="17549" y="4050"/>
                  </a:lnTo>
                  <a:lnTo>
                    <a:pt x="4049" y="4050"/>
                  </a:lnTo>
                  <a:lnTo>
                    <a:pt x="4049" y="1350"/>
                  </a:lnTo>
                  <a:cubicBezTo>
                    <a:pt x="4049" y="1350"/>
                    <a:pt x="17549" y="1350"/>
                    <a:pt x="17549" y="1350"/>
                  </a:cubicBezTo>
                  <a:close/>
                  <a:moveTo>
                    <a:pt x="21194" y="7560"/>
                  </a:moveTo>
                  <a:lnTo>
                    <a:pt x="19170" y="4861"/>
                  </a:lnTo>
                  <a:cubicBezTo>
                    <a:pt x="19091" y="4755"/>
                    <a:pt x="18997" y="4663"/>
                    <a:pt x="18899" y="4576"/>
                  </a:cubicBezTo>
                  <a:lnTo>
                    <a:pt x="18899" y="1350"/>
                  </a:lnTo>
                  <a:cubicBezTo>
                    <a:pt x="18899" y="605"/>
                    <a:pt x="18295" y="0"/>
                    <a:pt x="17549" y="0"/>
                  </a:cubicBezTo>
                  <a:lnTo>
                    <a:pt x="4049" y="0"/>
                  </a:lnTo>
                  <a:cubicBezTo>
                    <a:pt x="3304" y="0"/>
                    <a:pt x="2699" y="605"/>
                    <a:pt x="2699" y="1350"/>
                  </a:cubicBezTo>
                  <a:lnTo>
                    <a:pt x="2699" y="4576"/>
                  </a:lnTo>
                  <a:cubicBezTo>
                    <a:pt x="2602" y="4663"/>
                    <a:pt x="2508" y="4754"/>
                    <a:pt x="2430" y="4860"/>
                  </a:cubicBezTo>
                  <a:lnTo>
                    <a:pt x="406" y="7559"/>
                  </a:lnTo>
                  <a:cubicBezTo>
                    <a:pt x="143" y="7907"/>
                    <a:pt x="0" y="8338"/>
                    <a:pt x="0" y="8774"/>
                  </a:cubicBezTo>
                  <a:lnTo>
                    <a:pt x="0" y="9450"/>
                  </a:lnTo>
                  <a:cubicBezTo>
                    <a:pt x="0" y="10566"/>
                    <a:pt x="908" y="11475"/>
                    <a:pt x="2024" y="11475"/>
                  </a:cubicBezTo>
                  <a:lnTo>
                    <a:pt x="2024" y="20249"/>
                  </a:lnTo>
                  <a:cubicBezTo>
                    <a:pt x="2024" y="20994"/>
                    <a:pt x="2629" y="21599"/>
                    <a:pt x="3374" y="21599"/>
                  </a:cubicBezTo>
                  <a:lnTo>
                    <a:pt x="18224" y="21599"/>
                  </a:lnTo>
                  <a:cubicBezTo>
                    <a:pt x="18970" y="21599"/>
                    <a:pt x="19575" y="20994"/>
                    <a:pt x="19575" y="20249"/>
                  </a:cubicBezTo>
                  <a:lnTo>
                    <a:pt x="19575" y="11475"/>
                  </a:lnTo>
                  <a:cubicBezTo>
                    <a:pt x="20691" y="11475"/>
                    <a:pt x="21600" y="10566"/>
                    <a:pt x="21600" y="9450"/>
                  </a:cubicBezTo>
                  <a:lnTo>
                    <a:pt x="21600" y="8774"/>
                  </a:lnTo>
                  <a:cubicBezTo>
                    <a:pt x="21600" y="8338"/>
                    <a:pt x="21456" y="7907"/>
                    <a:pt x="21194" y="756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12" name="Oval 66"/>
            <p:cNvSpPr/>
            <p:nvPr/>
          </p:nvSpPr>
          <p:spPr bwMode="auto">
            <a:xfrm>
              <a:off x="1402312" y="4026960"/>
              <a:ext cx="829187" cy="82918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113" name="Group 67"/>
            <p:cNvGrpSpPr/>
            <p:nvPr/>
          </p:nvGrpSpPr>
          <p:grpSpPr bwMode="auto">
            <a:xfrm>
              <a:off x="1605998" y="4243973"/>
              <a:ext cx="421791" cy="395160"/>
              <a:chOff x="5368132" y="3540125"/>
              <a:chExt cx="465138" cy="435769"/>
            </a:xfrm>
            <a:solidFill>
              <a:schemeClr val="bg1"/>
            </a:solidFill>
          </p:grpSpPr>
          <p:sp>
            <p:nvSpPr>
              <p:cNvPr id="118" name="Freeform: Shape 68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19" name="Freeform: Shape 69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sp>
          <p:nvSpPr>
            <p:cNvPr id="114" name="Oval 62"/>
            <p:cNvSpPr/>
            <p:nvPr/>
          </p:nvSpPr>
          <p:spPr bwMode="auto">
            <a:xfrm>
              <a:off x="2467588" y="4026960"/>
              <a:ext cx="829187" cy="8291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115" name="Group 63"/>
            <p:cNvGrpSpPr/>
            <p:nvPr/>
          </p:nvGrpSpPr>
          <p:grpSpPr bwMode="auto">
            <a:xfrm>
              <a:off x="2737505" y="4230657"/>
              <a:ext cx="289352" cy="421792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116" name="Freeform: Shape 64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17" name="Freeform: Shape 65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120" name="Straight Connector 58"/>
          <p:cNvCxnSpPr/>
          <p:nvPr/>
        </p:nvCxnSpPr>
        <p:spPr bwMode="auto">
          <a:xfrm>
            <a:off x="4617042" y="2034071"/>
            <a:ext cx="8777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59"/>
          <p:cNvCxnSpPr/>
          <p:nvPr/>
        </p:nvCxnSpPr>
        <p:spPr bwMode="auto">
          <a:xfrm>
            <a:off x="5494814" y="2034071"/>
            <a:ext cx="0" cy="425320"/>
          </a:xfrm>
          <a:prstGeom prst="line">
            <a:avLst/>
          </a:prstGeom>
          <a:ln w="1905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"/>
          <p:cNvGrpSpPr/>
          <p:nvPr/>
        </p:nvGrpSpPr>
        <p:grpSpPr>
          <a:xfrm>
            <a:off x="3767612" y="589064"/>
            <a:ext cx="1005749" cy="4007949"/>
            <a:chOff x="5434524" y="1268760"/>
            <a:chExt cx="981781" cy="4815333"/>
          </a:xfrm>
        </p:grpSpPr>
        <p:sp>
          <p:nvSpPr>
            <p:cNvPr id="123" name="Rectangle 15"/>
            <p:cNvSpPr/>
            <p:nvPr/>
          </p:nvSpPr>
          <p:spPr bwMode="auto">
            <a:xfrm>
              <a:off x="5566963" y="1401200"/>
              <a:ext cx="696748" cy="3509651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124" name="Group 16"/>
            <p:cNvGrpSpPr/>
            <p:nvPr/>
          </p:nvGrpSpPr>
          <p:grpSpPr bwMode="auto">
            <a:xfrm>
              <a:off x="5566963" y="5133982"/>
              <a:ext cx="696748" cy="950111"/>
              <a:chOff x="5675267" y="5586733"/>
              <a:chExt cx="768542" cy="1047987"/>
            </a:xfrm>
          </p:grpSpPr>
          <p:sp>
            <p:nvSpPr>
              <p:cNvPr id="161" name="Isosceles Triangle 52"/>
              <p:cNvSpPr/>
              <p:nvPr/>
            </p:nvSpPr>
            <p:spPr>
              <a:xfrm flipV="1">
                <a:off x="5675267" y="5586733"/>
                <a:ext cx="768542" cy="1047987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62" name="Freeform: Shape 53"/>
              <p:cNvSpPr/>
              <p:nvPr/>
            </p:nvSpPr>
            <p:spPr>
              <a:xfrm flipV="1">
                <a:off x="5883281" y="6098024"/>
                <a:ext cx="352513" cy="536696"/>
              </a:xfrm>
              <a:custGeom>
                <a:avLst/>
                <a:gdLst>
                  <a:gd name="connsiteX0" fmla="*/ 0 w 354170"/>
                  <a:gd name="connsiteY0" fmla="*/ 479252 h 479252"/>
                  <a:gd name="connsiteX1" fmla="*/ 177085 w 354170"/>
                  <a:gd name="connsiteY1" fmla="*/ 0 h 479252"/>
                  <a:gd name="connsiteX2" fmla="*/ 354170 w 354170"/>
                  <a:gd name="connsiteY2" fmla="*/ 479252 h 479252"/>
                  <a:gd name="connsiteX3" fmla="*/ 0 w 354170"/>
                  <a:gd name="connsiteY3" fmla="*/ 479252 h 479252"/>
                  <a:gd name="connsiteX0-1" fmla="*/ 0 w 354170"/>
                  <a:gd name="connsiteY0-2" fmla="*/ 479252 h 537369"/>
                  <a:gd name="connsiteX1-3" fmla="*/ 177085 w 354170"/>
                  <a:gd name="connsiteY1-4" fmla="*/ 0 h 537369"/>
                  <a:gd name="connsiteX2-5" fmla="*/ 354170 w 354170"/>
                  <a:gd name="connsiteY2-6" fmla="*/ 479252 h 537369"/>
                  <a:gd name="connsiteX3-7" fmla="*/ 173116 w 354170"/>
                  <a:gd name="connsiteY3-8" fmla="*/ 537369 h 537369"/>
                  <a:gd name="connsiteX4" fmla="*/ 0 w 354170"/>
                  <a:gd name="connsiteY4" fmla="*/ 479252 h 53736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170" h="537369">
                    <a:moveTo>
                      <a:pt x="0" y="479252"/>
                    </a:moveTo>
                    <a:lnTo>
                      <a:pt x="177085" y="0"/>
                    </a:lnTo>
                    <a:lnTo>
                      <a:pt x="354170" y="479252"/>
                    </a:lnTo>
                    <a:cubicBezTo>
                      <a:pt x="289056" y="480368"/>
                      <a:pt x="238230" y="536253"/>
                      <a:pt x="173116" y="537369"/>
                    </a:cubicBezTo>
                    <a:lnTo>
                      <a:pt x="0" y="47925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sp>
          <p:nvSpPr>
            <p:cNvPr id="125" name="Oval 17"/>
            <p:cNvSpPr/>
            <p:nvPr/>
          </p:nvSpPr>
          <p:spPr bwMode="auto">
            <a:xfrm>
              <a:off x="5830403" y="4824476"/>
              <a:ext cx="181385" cy="17994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cxnSp>
          <p:nvCxnSpPr>
            <p:cNvPr id="126" name="Straight Connector 18"/>
            <p:cNvCxnSpPr>
              <a:endCxn id="144" idx="7"/>
            </p:cNvCxnSpPr>
            <p:nvPr/>
          </p:nvCxnSpPr>
          <p:spPr bwMode="auto">
            <a:xfrm flipH="1">
              <a:off x="5630305" y="1429991"/>
              <a:ext cx="587342" cy="394440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9"/>
            <p:cNvCxnSpPr>
              <a:endCxn id="148" idx="7"/>
            </p:cNvCxnSpPr>
            <p:nvPr/>
          </p:nvCxnSpPr>
          <p:spPr bwMode="auto">
            <a:xfrm flipH="1">
              <a:off x="5980117" y="1847463"/>
              <a:ext cx="204418" cy="185704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20"/>
            <p:cNvCxnSpPr>
              <a:endCxn id="148" idx="5"/>
            </p:cNvCxnSpPr>
            <p:nvPr/>
          </p:nvCxnSpPr>
          <p:spPr bwMode="auto">
            <a:xfrm flipH="1" flipV="1">
              <a:off x="5980117" y="2220310"/>
              <a:ext cx="198660" cy="236088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21"/>
            <p:cNvCxnSpPr>
              <a:stCxn id="148" idx="1"/>
            </p:cNvCxnSpPr>
            <p:nvPr/>
          </p:nvCxnSpPr>
          <p:spPr bwMode="auto">
            <a:xfrm flipH="1" flipV="1">
              <a:off x="5566963" y="1858980"/>
              <a:ext cx="226011" cy="174187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22"/>
            <p:cNvCxnSpPr>
              <a:stCxn id="151" idx="7"/>
            </p:cNvCxnSpPr>
            <p:nvPr/>
          </p:nvCxnSpPr>
          <p:spPr bwMode="auto">
            <a:xfrm flipV="1">
              <a:off x="5630305" y="2161288"/>
              <a:ext cx="211615" cy="332539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23"/>
            <p:cNvCxnSpPr>
              <a:stCxn id="150" idx="1"/>
            </p:cNvCxnSpPr>
            <p:nvPr/>
          </p:nvCxnSpPr>
          <p:spPr bwMode="auto">
            <a:xfrm flipH="1" flipV="1">
              <a:off x="5867831" y="2859475"/>
              <a:ext cx="318143" cy="102208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24"/>
            <p:cNvCxnSpPr>
              <a:stCxn id="149" idx="7"/>
            </p:cNvCxnSpPr>
            <p:nvPr/>
          </p:nvCxnSpPr>
          <p:spPr bwMode="auto">
            <a:xfrm flipV="1">
              <a:off x="5644700" y="2870992"/>
              <a:ext cx="184264" cy="374286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25"/>
            <p:cNvCxnSpPr/>
            <p:nvPr/>
          </p:nvCxnSpPr>
          <p:spPr bwMode="auto">
            <a:xfrm flipH="1" flipV="1">
              <a:off x="5552568" y="2594596"/>
              <a:ext cx="305187" cy="253363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26"/>
            <p:cNvCxnSpPr/>
            <p:nvPr/>
          </p:nvCxnSpPr>
          <p:spPr bwMode="auto">
            <a:xfrm flipV="1">
              <a:off x="5886546" y="2476552"/>
              <a:ext cx="377165" cy="331100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27"/>
            <p:cNvCxnSpPr>
              <a:stCxn id="149" idx="6"/>
            </p:cNvCxnSpPr>
            <p:nvPr/>
          </p:nvCxnSpPr>
          <p:spPr bwMode="auto">
            <a:xfrm flipV="1">
              <a:off x="5680689" y="3081168"/>
              <a:ext cx="610374" cy="249044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28"/>
            <p:cNvCxnSpPr>
              <a:stCxn id="157" idx="1"/>
            </p:cNvCxnSpPr>
            <p:nvPr/>
          </p:nvCxnSpPr>
          <p:spPr bwMode="auto">
            <a:xfrm flipH="1" flipV="1">
              <a:off x="5592876" y="3387794"/>
              <a:ext cx="141077" cy="321023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29"/>
            <p:cNvCxnSpPr>
              <a:stCxn id="157" idx="3"/>
            </p:cNvCxnSpPr>
            <p:nvPr/>
          </p:nvCxnSpPr>
          <p:spPr bwMode="auto">
            <a:xfrm flipV="1">
              <a:off x="5733952" y="3540388"/>
              <a:ext cx="503847" cy="336857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30"/>
            <p:cNvCxnSpPr>
              <a:stCxn id="154" idx="1"/>
            </p:cNvCxnSpPr>
            <p:nvPr/>
          </p:nvCxnSpPr>
          <p:spPr bwMode="auto">
            <a:xfrm flipH="1" flipV="1">
              <a:off x="5908139" y="4303355"/>
              <a:ext cx="292231" cy="44627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31"/>
            <p:cNvCxnSpPr/>
            <p:nvPr/>
          </p:nvCxnSpPr>
          <p:spPr bwMode="auto">
            <a:xfrm flipH="1">
              <a:off x="5620227" y="4280322"/>
              <a:ext cx="210176" cy="562869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32"/>
            <p:cNvCxnSpPr/>
            <p:nvPr/>
          </p:nvCxnSpPr>
          <p:spPr bwMode="auto">
            <a:xfrm flipH="1" flipV="1">
              <a:off x="5895184" y="4358059"/>
              <a:ext cx="342615" cy="498088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33"/>
            <p:cNvCxnSpPr/>
            <p:nvPr/>
          </p:nvCxnSpPr>
          <p:spPr bwMode="auto">
            <a:xfrm flipV="1">
              <a:off x="5859194" y="3608048"/>
              <a:ext cx="325340" cy="667956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34"/>
            <p:cNvSpPr/>
            <p:nvPr/>
          </p:nvSpPr>
          <p:spPr bwMode="auto">
            <a:xfrm>
              <a:off x="5434524" y="1268760"/>
              <a:ext cx="263439" cy="2634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43" name="Oval 35"/>
            <p:cNvSpPr/>
            <p:nvPr/>
          </p:nvSpPr>
          <p:spPr bwMode="auto">
            <a:xfrm>
              <a:off x="6119755" y="1271639"/>
              <a:ext cx="263439" cy="264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44" name="Oval 36"/>
            <p:cNvSpPr/>
            <p:nvPr/>
          </p:nvSpPr>
          <p:spPr bwMode="auto">
            <a:xfrm>
              <a:off x="6151426" y="1696311"/>
              <a:ext cx="198660" cy="1986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45" name="Oval 37"/>
            <p:cNvSpPr/>
            <p:nvPr/>
          </p:nvSpPr>
          <p:spPr bwMode="auto">
            <a:xfrm>
              <a:off x="5460436" y="1795639"/>
              <a:ext cx="198660" cy="19722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46" name="Oval 38"/>
            <p:cNvSpPr/>
            <p:nvPr/>
          </p:nvSpPr>
          <p:spPr bwMode="auto">
            <a:xfrm>
              <a:off x="5824644" y="1304750"/>
              <a:ext cx="181385" cy="17994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47" name="Oval 39"/>
            <p:cNvSpPr/>
            <p:nvPr/>
          </p:nvSpPr>
          <p:spPr bwMode="auto">
            <a:xfrm>
              <a:off x="5434524" y="4726587"/>
              <a:ext cx="263439" cy="26487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48" name="Oval 40"/>
            <p:cNvSpPr/>
            <p:nvPr/>
          </p:nvSpPr>
          <p:spPr bwMode="auto">
            <a:xfrm>
              <a:off x="6106799" y="4726587"/>
              <a:ext cx="263440" cy="26487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49" name="Oval 41"/>
            <p:cNvSpPr/>
            <p:nvPr/>
          </p:nvSpPr>
          <p:spPr bwMode="auto">
            <a:xfrm>
              <a:off x="5754107" y="1994299"/>
              <a:ext cx="264879" cy="26487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50" name="Oval 42"/>
            <p:cNvSpPr/>
            <p:nvPr/>
          </p:nvSpPr>
          <p:spPr bwMode="auto">
            <a:xfrm>
              <a:off x="5440283" y="3209289"/>
              <a:ext cx="240406" cy="2404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51" name="Oval 43"/>
            <p:cNvSpPr/>
            <p:nvPr/>
          </p:nvSpPr>
          <p:spPr bwMode="auto">
            <a:xfrm>
              <a:off x="6157184" y="2932893"/>
              <a:ext cx="197219" cy="1986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52" name="Oval 44"/>
            <p:cNvSpPr/>
            <p:nvPr/>
          </p:nvSpPr>
          <p:spPr bwMode="auto">
            <a:xfrm>
              <a:off x="5460436" y="2463596"/>
              <a:ext cx="198660" cy="1986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53" name="Oval 45"/>
            <p:cNvSpPr/>
            <p:nvPr/>
          </p:nvSpPr>
          <p:spPr bwMode="auto">
            <a:xfrm>
              <a:off x="6132711" y="3429542"/>
              <a:ext cx="263440" cy="2634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54" name="Oval 46"/>
            <p:cNvSpPr/>
            <p:nvPr/>
          </p:nvSpPr>
          <p:spPr bwMode="auto">
            <a:xfrm>
              <a:off x="6152865" y="2318201"/>
              <a:ext cx="263440" cy="2634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55" name="Oval 47"/>
            <p:cNvSpPr/>
            <p:nvPr/>
          </p:nvSpPr>
          <p:spPr bwMode="auto">
            <a:xfrm>
              <a:off x="6174458" y="4320630"/>
              <a:ext cx="179944" cy="1813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56" name="Oval 48"/>
            <p:cNvSpPr/>
            <p:nvPr/>
          </p:nvSpPr>
          <p:spPr bwMode="auto">
            <a:xfrm>
              <a:off x="5489227" y="3939146"/>
              <a:ext cx="179944" cy="18138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57" name="Oval 49"/>
            <p:cNvSpPr/>
            <p:nvPr/>
          </p:nvSpPr>
          <p:spPr bwMode="auto">
            <a:xfrm>
              <a:off x="5697963" y="4091740"/>
              <a:ext cx="321022" cy="3195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58" name="Oval 50"/>
            <p:cNvSpPr/>
            <p:nvPr/>
          </p:nvSpPr>
          <p:spPr bwMode="auto">
            <a:xfrm>
              <a:off x="5697963" y="3672827"/>
              <a:ext cx="240407" cy="2404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60" name="Oval 51"/>
            <p:cNvSpPr/>
            <p:nvPr/>
          </p:nvSpPr>
          <p:spPr bwMode="auto">
            <a:xfrm>
              <a:off x="5729634" y="2702563"/>
              <a:ext cx="263440" cy="263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63" name="Group 7"/>
          <p:cNvGrpSpPr/>
          <p:nvPr/>
        </p:nvGrpSpPr>
        <p:grpSpPr>
          <a:xfrm>
            <a:off x="5820950" y="583000"/>
            <a:ext cx="3073978" cy="1372600"/>
            <a:chOff x="8376984" y="1263652"/>
            <a:chExt cx="2798560" cy="1830133"/>
          </a:xfrm>
        </p:grpSpPr>
        <p:sp>
          <p:nvSpPr>
            <p:cNvPr id="164" name="TextBox 60"/>
            <p:cNvSpPr txBox="1"/>
            <p:nvPr/>
          </p:nvSpPr>
          <p:spPr bwMode="auto">
            <a:xfrm>
              <a:off x="8376985" y="1263652"/>
              <a:ext cx="205161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 fontScale="85000" lnSpcReduction="10000"/>
            </a:bodyPr>
            <a:lstStyle/>
            <a:p>
              <a:pPr eaLnBrk="1" hangingPunct="1"/>
              <a:r>
                <a:rPr lang="zh-CN" altLang="en-US" sz="1600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启动建立</a:t>
              </a:r>
              <a:endPara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65" name="Rectangle 6"/>
            <p:cNvSpPr/>
            <p:nvPr/>
          </p:nvSpPr>
          <p:spPr>
            <a:xfrm>
              <a:off x="8376984" y="1539332"/>
              <a:ext cx="2798560" cy="1554453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强标签用户群：职业群：文案，运营，技术，设计，产品。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强地域用户群：广州地区（利用珠江数码公众号发放活动）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获取第一批用户（预计人数：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500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人）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操作方式：通过珠江数码公众号发布进群消息，游戏规则：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奖励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：每进入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个人即发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元红包一个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奖励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：累计红包，半小时统计一次，每加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个人，奖金池增加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元，回答小打听的问题可获得奖金，获奖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人，整点开选（开抢有预告），半小时出结果。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66" name="Group 76"/>
          <p:cNvGrpSpPr/>
          <p:nvPr/>
        </p:nvGrpSpPr>
        <p:grpSpPr>
          <a:xfrm>
            <a:off x="5379594" y="2651067"/>
            <a:ext cx="3488632" cy="906335"/>
            <a:chOff x="8363261" y="1444387"/>
            <a:chExt cx="1796987" cy="1208446"/>
          </a:xfrm>
        </p:grpSpPr>
        <p:sp>
          <p:nvSpPr>
            <p:cNvPr id="167" name="TextBox 77"/>
            <p:cNvSpPr txBox="1"/>
            <p:nvPr/>
          </p:nvSpPr>
          <p:spPr bwMode="auto">
            <a:xfrm>
              <a:off x="8376985" y="1444387"/>
              <a:ext cx="154748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 fontScale="85000" lnSpcReduction="10000"/>
            </a:bodyPr>
            <a:lstStyle/>
            <a:p>
              <a:pPr eaLnBrk="1" hangingPunct="1"/>
              <a:r>
                <a:rPr lang="zh-CN" altLang="en-US" sz="1600" dirty="0" smtClean="0">
                  <a:solidFill>
                    <a:srgbClr val="DD24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后续运营</a:t>
              </a:r>
              <a:endParaRPr lang="zh-CN" altLang="en-US" sz="1600" dirty="0">
                <a:solidFill>
                  <a:srgbClr val="DD243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68" name="Rectangle 78"/>
            <p:cNvSpPr/>
            <p:nvPr/>
          </p:nvSpPr>
          <p:spPr>
            <a:xfrm>
              <a:off x="8363261" y="1757802"/>
              <a:ext cx="1796987" cy="895031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（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）每日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问，由小打听打出价值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20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元的现金红包供群友回答。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（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）建立每日话题或热点话题，供应群友讨论。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69" name="Group 79"/>
          <p:cNvGrpSpPr/>
          <p:nvPr/>
        </p:nvGrpSpPr>
        <p:grpSpPr>
          <a:xfrm>
            <a:off x="5793872" y="3832584"/>
            <a:ext cx="2616623" cy="826221"/>
            <a:chOff x="8342301" y="1444387"/>
            <a:chExt cx="3351377" cy="1101628"/>
          </a:xfrm>
        </p:grpSpPr>
        <p:sp>
          <p:nvSpPr>
            <p:cNvPr id="170" name="TextBox 80"/>
            <p:cNvSpPr txBox="1"/>
            <p:nvPr/>
          </p:nvSpPr>
          <p:spPr bwMode="auto">
            <a:xfrm>
              <a:off x="8376985" y="1444387"/>
              <a:ext cx="287003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 fontScale="85000" lnSpcReduction="10000"/>
            </a:bodyPr>
            <a:lstStyle/>
            <a:p>
              <a:pPr eaLnBrk="1" hangingPunct="1"/>
              <a:r>
                <a:rPr lang="zh-CN" altLang="en-US" sz="1600" dirty="0" smtClean="0">
                  <a:solidFill>
                    <a:schemeClr val="accent4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社群规则</a:t>
              </a:r>
              <a:endParaRPr lang="zh-CN" altLang="en-US" sz="1600" dirty="0">
                <a:solidFill>
                  <a:schemeClr val="accent4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71" name="Rectangle 81"/>
            <p:cNvSpPr/>
            <p:nvPr/>
          </p:nvSpPr>
          <p:spPr>
            <a:xfrm>
              <a:off x="8342301" y="1740071"/>
              <a:ext cx="3351377" cy="805944"/>
            </a:xfrm>
            <a:prstGeom prst="rect">
              <a:avLst/>
            </a:prstGeom>
          </p:spPr>
          <p:txBody>
            <a:bodyPr wrap="square" lIns="0" tIns="0" rIns="0" bIns="0" anchor="t" anchorCtr="0">
              <a:no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（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）不允许发广告（广告自负红包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10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元以上），可闲聊，交流经验，交流资源等；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（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）连带踢离，发现外挂抢红包者，连带拉进来的人一起踢离。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76566" y="1261772"/>
            <a:ext cx="3861908" cy="7147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1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针对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群性质发表问题</a:t>
            </a:r>
            <a:r>
              <a:rPr lang="zh-CN" altLang="en-US" sz="1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13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内部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人员进入相关标签群，对群内消息进行分析，使用小打听提问增加</a:t>
            </a:r>
            <a:r>
              <a:rPr lang="zh-CN" altLang="en-US" sz="1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曝光度。</a:t>
            </a:r>
            <a:endParaRPr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611560" y="175644"/>
            <a:ext cx="3565005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社区推广</a:t>
            </a:r>
            <a:r>
              <a:rPr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积聚</a:t>
            </a:r>
            <a:r>
              <a:rPr lang="en-US" altLang="zh-CN" sz="18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80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种子用户</a:t>
            </a:r>
            <a:endParaRPr lang="zh-CN" altLang="en-US" sz="18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56"/>
          <p:cNvGrpSpPr/>
          <p:nvPr/>
        </p:nvGrpSpPr>
        <p:grpSpPr>
          <a:xfrm rot="10800000" flipV="1">
            <a:off x="2472340" y="2680338"/>
            <a:ext cx="398372" cy="381295"/>
            <a:chOff x="1004888" y="993775"/>
            <a:chExt cx="2438400" cy="2332038"/>
          </a:xfrm>
          <a:gradFill>
            <a:gsLst>
              <a:gs pos="0">
                <a:srgbClr val="FDFA75"/>
              </a:gs>
              <a:gs pos="100000">
                <a:srgbClr val="D79E11"/>
              </a:gs>
            </a:gsLst>
            <a:lin ang="2700000" scaled="1"/>
          </a:gradFill>
        </p:grpSpPr>
        <p:sp>
          <p:nvSpPr>
            <p:cNvPr id="23" name="Freeform 25"/>
            <p:cNvSpPr/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solidFill>
              <a:srgbClr val="DD2431"/>
            </a:solidFill>
            <a:ln>
              <a:solidFill>
                <a:srgbClr val="DD2431"/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 58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solidFill>
              <a:srgbClr val="DD2431"/>
            </a:solidFill>
            <a:ln>
              <a:solidFill>
                <a:srgbClr val="DD2431"/>
              </a:solidFill>
            </a:ln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任意多边形 59"/>
          <p:cNvSpPr/>
          <p:nvPr/>
        </p:nvSpPr>
        <p:spPr>
          <a:xfrm rot="5400000" flipH="1">
            <a:off x="2326473" y="3544425"/>
            <a:ext cx="332760" cy="105850"/>
          </a:xfrm>
          <a:custGeom>
            <a:avLst/>
            <a:gdLst>
              <a:gd name="connsiteX0" fmla="*/ 440373 w 440373"/>
              <a:gd name="connsiteY0" fmla="*/ 0 h 104557"/>
              <a:gd name="connsiteX1" fmla="*/ 0 w 440373"/>
              <a:gd name="connsiteY1" fmla="*/ 0 h 104557"/>
              <a:gd name="connsiteX2" fmla="*/ 97713 w 440373"/>
              <a:gd name="connsiteY2" fmla="*/ 104557 h 104557"/>
              <a:gd name="connsiteX3" fmla="*/ 440373 w 440373"/>
              <a:gd name="connsiteY3" fmla="*/ 104557 h 104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373" h="104557">
                <a:moveTo>
                  <a:pt x="440373" y="0"/>
                </a:moveTo>
                <a:lnTo>
                  <a:pt x="0" y="0"/>
                </a:lnTo>
                <a:lnTo>
                  <a:pt x="97713" y="104557"/>
                </a:lnTo>
                <a:lnTo>
                  <a:pt x="440373" y="104557"/>
                </a:lnTo>
                <a:close/>
              </a:path>
            </a:pathLst>
          </a:custGeom>
          <a:solidFill>
            <a:srgbClr val="DD2431"/>
          </a:solidFill>
          <a:ln w="25400" cap="flat" cmpd="sng" algn="ctr">
            <a:solidFill>
              <a:srgbClr val="DD2431"/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任意多边形 60"/>
          <p:cNvSpPr/>
          <p:nvPr/>
        </p:nvSpPr>
        <p:spPr>
          <a:xfrm rot="5400000">
            <a:off x="2335859" y="2082719"/>
            <a:ext cx="339124" cy="114005"/>
          </a:xfrm>
          <a:custGeom>
            <a:avLst/>
            <a:gdLst>
              <a:gd name="connsiteX0" fmla="*/ 0 w 448795"/>
              <a:gd name="connsiteY0" fmla="*/ 0 h 112613"/>
              <a:gd name="connsiteX1" fmla="*/ 448795 w 448795"/>
              <a:gd name="connsiteY1" fmla="*/ 0 h 112613"/>
              <a:gd name="connsiteX2" fmla="*/ 448795 w 448795"/>
              <a:gd name="connsiteY2" fmla="*/ 112613 h 112613"/>
              <a:gd name="connsiteX3" fmla="*/ 95917 w 448795"/>
              <a:gd name="connsiteY3" fmla="*/ 112613 h 11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795" h="112613">
                <a:moveTo>
                  <a:pt x="0" y="0"/>
                </a:moveTo>
                <a:lnTo>
                  <a:pt x="448795" y="0"/>
                </a:lnTo>
                <a:lnTo>
                  <a:pt x="448795" y="112613"/>
                </a:lnTo>
                <a:lnTo>
                  <a:pt x="95917" y="112613"/>
                </a:lnTo>
                <a:close/>
              </a:path>
            </a:pathLst>
          </a:custGeom>
          <a:solidFill>
            <a:srgbClr val="DD2431"/>
          </a:solidFill>
          <a:ln w="25400" cap="flat" cmpd="sng" algn="ctr">
            <a:solidFill>
              <a:srgbClr val="DD2431"/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 61"/>
          <p:cNvSpPr/>
          <p:nvPr/>
        </p:nvSpPr>
        <p:spPr>
          <a:xfrm rot="5400000">
            <a:off x="205043" y="2783823"/>
            <a:ext cx="1088858" cy="139782"/>
          </a:xfrm>
          <a:custGeom>
            <a:avLst/>
            <a:gdLst>
              <a:gd name="connsiteX0" fmla="*/ 0 w 1584000"/>
              <a:gd name="connsiteY0" fmla="*/ 0 h 134747"/>
              <a:gd name="connsiteX1" fmla="*/ 1584000 w 1584000"/>
              <a:gd name="connsiteY1" fmla="*/ 0 h 134747"/>
              <a:gd name="connsiteX2" fmla="*/ 1584000 w 1584000"/>
              <a:gd name="connsiteY2" fmla="*/ 3638 h 134747"/>
              <a:gd name="connsiteX3" fmla="*/ 1480374 w 1584000"/>
              <a:gd name="connsiteY3" fmla="*/ 134747 h 134747"/>
              <a:gd name="connsiteX4" fmla="*/ 104224 w 1584000"/>
              <a:gd name="connsiteY4" fmla="*/ 134747 h 134747"/>
              <a:gd name="connsiteX5" fmla="*/ 0 w 1584000"/>
              <a:gd name="connsiteY5" fmla="*/ 2882 h 134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000" h="134747">
                <a:moveTo>
                  <a:pt x="0" y="0"/>
                </a:moveTo>
                <a:lnTo>
                  <a:pt x="1584000" y="0"/>
                </a:lnTo>
                <a:lnTo>
                  <a:pt x="1584000" y="3638"/>
                </a:lnTo>
                <a:lnTo>
                  <a:pt x="1480374" y="134747"/>
                </a:lnTo>
                <a:lnTo>
                  <a:pt x="104224" y="134747"/>
                </a:lnTo>
                <a:lnTo>
                  <a:pt x="0" y="2882"/>
                </a:lnTo>
                <a:close/>
              </a:path>
            </a:pathLst>
          </a:custGeom>
          <a:solidFill>
            <a:srgbClr val="DD2431"/>
          </a:solidFill>
          <a:ln w="25400" cap="flat" cmpd="sng" algn="ctr">
            <a:solidFill>
              <a:srgbClr val="DD243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smtClean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上箭头 21"/>
          <p:cNvSpPr/>
          <p:nvPr/>
        </p:nvSpPr>
        <p:spPr>
          <a:xfrm rot="5400000">
            <a:off x="1213461" y="1584591"/>
            <a:ext cx="1780799" cy="2564708"/>
          </a:xfrm>
          <a:prstGeom prst="upArrow">
            <a:avLst>
              <a:gd name="adj1" fmla="val 61972"/>
              <a:gd name="adj2" fmla="val 46169"/>
            </a:avLst>
          </a:prstGeom>
          <a:noFill/>
          <a:ln w="25400" cap="flat" cmpd="sng" algn="ctr">
            <a:solidFill>
              <a:srgbClr val="DD243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0" cap="none" spc="0" normalizeH="0" baseline="0" noProof="0" dirty="0" smtClean="0">
              <a:ln>
                <a:gradFill>
                  <a:gsLst>
                    <a:gs pos="0">
                      <a:srgbClr val="FBF56F"/>
                    </a:gs>
                    <a:gs pos="100000">
                      <a:srgbClr val="DEB024"/>
                    </a:gs>
                  </a:gsLst>
                  <a:lin ang="5400000" scaled="1"/>
                </a:gradFill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10603" y="2673665"/>
            <a:ext cx="1249680" cy="381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社群加入</a:t>
            </a:r>
            <a:endParaRPr lang="zh-CN" altLang="en-US" sz="2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566" y="2217658"/>
            <a:ext cx="1115342" cy="198382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346" y="2377853"/>
            <a:ext cx="1115342" cy="1983821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597" y="2571776"/>
            <a:ext cx="1115342" cy="1983821"/>
          </a:xfrm>
          <a:prstGeom prst="rect">
            <a:avLst/>
          </a:prstGeom>
        </p:spPr>
      </p:pic>
      <p:grpSp>
        <p:nvGrpSpPr>
          <p:cNvPr id="47" name="组 46"/>
          <p:cNvGrpSpPr/>
          <p:nvPr/>
        </p:nvGrpSpPr>
        <p:grpSpPr>
          <a:xfrm>
            <a:off x="6788795" y="2248852"/>
            <a:ext cx="1249680" cy="2222659"/>
            <a:chOff x="2470150" y="1403985"/>
            <a:chExt cx="1666240" cy="2963545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70150" y="1403985"/>
              <a:ext cx="1666240" cy="2963545"/>
            </a:xfrm>
            <a:prstGeom prst="rect">
              <a:avLst/>
            </a:prstGeom>
          </p:spPr>
        </p:pic>
        <p:pic>
          <p:nvPicPr>
            <p:cNvPr id="41" name="图片 40" descr="a9c6d8afd960aca35a2834c739a65a94"/>
            <p:cNvPicPr>
              <a:picLocks noChangeAspect="1"/>
            </p:cNvPicPr>
            <p:nvPr/>
          </p:nvPicPr>
          <p:blipFill>
            <a:blip r:embed="rId5"/>
            <a:srcRect l="12340" t="14492" r="13262" b="11584"/>
            <a:stretch>
              <a:fillRect/>
            </a:stretch>
          </p:blipFill>
          <p:spPr>
            <a:xfrm flipH="1">
              <a:off x="2669540" y="2560320"/>
              <a:ext cx="167005" cy="167005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2836545" y="2606040"/>
              <a:ext cx="468630" cy="1212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375">
                  <a:solidFill>
                    <a:schemeClr val="tx1"/>
                  </a:solidFill>
                  <a:ea typeface="微软雅黑" panose="020B0503020204020204" pitchFamily="34" charset="-122"/>
                </a:rPr>
                <a:t>小打听</a:t>
              </a:r>
              <a:endParaRPr lang="zh-CN" altLang="en-US" sz="375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669540" y="2727325"/>
              <a:ext cx="1125220" cy="21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2695575" y="2744470"/>
              <a:ext cx="1099185" cy="338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25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求一个免费的素材网站</a:t>
              </a:r>
              <a:endParaRPr lang="zh-CN" altLang="en-US" sz="52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6"/>
            <a:srcRect l="11927" t="8899" r="11340" b="7790"/>
            <a:stretch>
              <a:fillRect/>
            </a:stretch>
          </p:blipFill>
          <p:spPr>
            <a:xfrm>
              <a:off x="2695575" y="2943225"/>
              <a:ext cx="1160780" cy="912495"/>
            </a:xfrm>
            <a:prstGeom prst="rect">
              <a:avLst/>
            </a:prstGeom>
          </p:spPr>
        </p:pic>
        <p:sp>
          <p:nvSpPr>
            <p:cNvPr id="46" name="文本框 45"/>
            <p:cNvSpPr txBox="1"/>
            <p:nvPr/>
          </p:nvSpPr>
          <p:spPr>
            <a:xfrm>
              <a:off x="3053080" y="3566795"/>
              <a:ext cx="485987" cy="306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900" dirty="0" smtClean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</a:t>
              </a:r>
              <a:endParaRPr lang="zh-CN" altLang="en-US" sz="9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右箭头 47"/>
          <p:cNvSpPr/>
          <p:nvPr/>
        </p:nvSpPr>
        <p:spPr>
          <a:xfrm>
            <a:off x="5936050" y="3187151"/>
            <a:ext cx="618344" cy="354119"/>
          </a:xfrm>
          <a:prstGeom prst="rightArrow">
            <a:avLst/>
          </a:prstGeom>
          <a:solidFill>
            <a:srgbClr val="DF4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flipH="1">
            <a:off x="611561" y="1231331"/>
            <a:ext cx="253560" cy="1045565"/>
          </a:xfrm>
          <a:prstGeom prst="rect">
            <a:avLst/>
          </a:prstGeom>
          <a:solidFill>
            <a:srgbClr val="303030"/>
          </a:solidFill>
          <a:ln>
            <a:solidFill>
              <a:srgbClr val="30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30090" y="1346835"/>
            <a:ext cx="4219575" cy="290004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CN" altLang="en-US" sz="1350" dirty="0" smtClean="0">
                <a:solidFill>
                  <a:srgbClr val="DF413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回答问题有福利</a:t>
            </a:r>
            <a:endParaRPr lang="zh-CN" altLang="en-US" sz="1350" dirty="0" smtClean="0">
              <a:solidFill>
                <a:srgbClr val="DF413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zh-CN" altLang="en-US" sz="1350" dirty="0" smtClean="0">
                <a:solidFill>
                  <a:srgbClr val="DF413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提供解决商户一直想</a:t>
            </a:r>
            <a:r>
              <a:rPr lang="en-US" altLang="zh-CN" sz="1350" dirty="0" smtClean="0">
                <a:solidFill>
                  <a:srgbClr val="DF413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350" dirty="0" smtClean="0">
                <a:solidFill>
                  <a:srgbClr val="DF413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有效</a:t>
            </a:r>
            <a:r>
              <a:rPr lang="en-US" altLang="zh-CN" sz="1350" dirty="0" smtClean="0">
                <a:solidFill>
                  <a:srgbClr val="DF413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350" dirty="0" smtClean="0">
                <a:solidFill>
                  <a:srgbClr val="DF413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地送钱的方案</a:t>
            </a:r>
            <a:endParaRPr lang="zh-CN" altLang="en-US" sz="1350" dirty="0" smtClean="0">
              <a:solidFill>
                <a:srgbClr val="DF413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zh-CN" altLang="en-US" sz="1350" dirty="0">
              <a:solidFill>
                <a:srgbClr val="DF413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）如测评中带出很多知识点或者资讯，通过提问观众，最佳答案者</a:t>
            </a:r>
            <a:r>
              <a:rPr lang="zh-CN" altLang="en-US" sz="1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可获得现金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奖励。以增加粉丝活性。</a:t>
            </a:r>
            <a:endParaRPr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）用户意见调研，对产品或者视频提出意见，可获得现金奖励。</a:t>
            </a:r>
            <a:endParaRPr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后续：客户可复制该模式以增加用户互动活跃度，增加视频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看完率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”,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为文章做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SEO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推广，增强曝光吸引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端用户。</a:t>
            </a:r>
            <a:endParaRPr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611560" y="175644"/>
            <a:ext cx="3495119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端测试</a:t>
            </a:r>
            <a:r>
              <a:rPr lang="en-US" altLang="zh-CN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拓展用户达</a:t>
            </a:r>
            <a:r>
              <a:rPr lang="en-US" altLang="zh-CN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20000</a:t>
            </a:r>
            <a:r>
              <a:rPr lang="zh-CN" altLang="en-US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sz="1800" dirty="0" smtClean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timgsa.baidu.com/timg?image&amp;quality=80&amp;size=b9999_10000&amp;sec=1530007951251&amp;di=8b601ed2622ef8b4b391e47616507a10&amp;imgtype=0&amp;src=http%3A%2F%2Fi1.hdslb.com%2Fbfs%2Farchive%2F142a704ff40d34746976d04b69e6534778507db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276896"/>
            <a:ext cx="2291016" cy="143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2.imgtn.bdimg.com/it/u=2378550542,1037602602&amp;fm=11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146" y="2276896"/>
            <a:ext cx="1424534" cy="142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042566" y="1419406"/>
            <a:ext cx="2633772" cy="62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与嘿丝科技</a:t>
            </a: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合作</a:t>
            </a:r>
            <a:endParaRPr lang="en-US" altLang="zh-CN" sz="21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35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35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135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端客户活动试用）</a:t>
            </a:r>
            <a:endParaRPr lang="zh-CN" altLang="en-US" sz="135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4000">
    <p:randomBar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线连接符 25"/>
          <p:cNvCxnSpPr/>
          <p:nvPr/>
        </p:nvCxnSpPr>
        <p:spPr>
          <a:xfrm>
            <a:off x="774416" y="1392405"/>
            <a:ext cx="0" cy="2362588"/>
          </a:xfrm>
          <a:prstGeom prst="line">
            <a:avLst/>
          </a:prstGeom>
          <a:ln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8732" y="1946873"/>
            <a:ext cx="3783629" cy="3329992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启动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个人号注册微信，用小打听重金寻人，赏金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2000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48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小时内帮转均可平分赏金。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传播效果评估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48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小时获得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万小程序转发参与者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9" name="组 28"/>
          <p:cNvGrpSpPr/>
          <p:nvPr/>
        </p:nvGrpSpPr>
        <p:grpSpPr>
          <a:xfrm>
            <a:off x="5083700" y="734747"/>
            <a:ext cx="3052728" cy="4113682"/>
            <a:chOff x="6778266" y="979663"/>
            <a:chExt cx="4070304" cy="548490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3755" y="4069715"/>
              <a:ext cx="3331210" cy="187388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778266" y="979663"/>
              <a:ext cx="4070304" cy="54849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005842" y="2236986"/>
              <a:ext cx="3615146" cy="1743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en-US" altLang="zh-CN" sz="1125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2018</a:t>
              </a:r>
              <a:r>
                <a:rPr kumimoji="1" lang="zh-CN" altLang="en-US" sz="1125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年</a:t>
              </a:r>
              <a:r>
                <a:rPr kumimoji="1" lang="en-US" altLang="zh-CN" sz="1125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7</a:t>
              </a:r>
              <a:r>
                <a:rPr kumimoji="1" lang="zh-CN" altLang="en-US" sz="1125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月</a:t>
              </a:r>
              <a:r>
                <a:rPr kumimoji="1" lang="en-US" altLang="zh-CN" sz="1125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</a:t>
              </a:r>
              <a:r>
                <a:rPr kumimoji="1" lang="zh-CN" altLang="en-US" sz="1125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日晚上</a:t>
              </a:r>
              <a:r>
                <a:rPr kumimoji="1" lang="en-US" altLang="zh-CN" sz="1125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8</a:t>
              </a:r>
              <a:r>
                <a:rPr kumimoji="1" lang="zh-CN" altLang="en-US" sz="1125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点左右吧，我在广州中华广场星巴克偶遇图中男子，当时觉得挺帅的，就拍下照片，但没敢上前要联系方式，最近几天都梦到他，要命了啦</a:t>
              </a:r>
              <a:r>
                <a:rPr kumimoji="1" lang="en-US" altLang="zh-CN" sz="1125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……</a:t>
              </a:r>
              <a:r>
                <a:rPr kumimoji="1" lang="zh-CN" altLang="en-US" sz="1125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我很想认识他，群里有没有知道他联系方式的朋友？可以帮帮忙吗？万分感谢！</a:t>
              </a:r>
              <a:r>
                <a:rPr kumimoji="1" lang="en-US" altLang="zh-CN" sz="1125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~</a:t>
              </a:r>
              <a:endParaRPr kumimoji="1"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pic>
          <p:nvPicPr>
            <p:cNvPr id="10" name="Picture 2" descr="http://img3.imgtn.bdimg.com/it/u=429837205,2842336382&amp;fm=27&amp;gp=0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519" y="1332787"/>
              <a:ext cx="733381" cy="733381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本框 8"/>
            <p:cNvSpPr txBox="1"/>
            <p:nvPr/>
          </p:nvSpPr>
          <p:spPr>
            <a:xfrm>
              <a:off x="7891084" y="1517986"/>
              <a:ext cx="1651380" cy="367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爱笑的安琪</a:t>
              </a:r>
              <a:endParaRPr kumimoji="1"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57397" y="6030029"/>
              <a:ext cx="1657440" cy="336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赏金</a:t>
              </a:r>
              <a:r>
                <a:rPr kumimoji="1" lang="en-US" altLang="zh-CN" sz="105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2000</a:t>
              </a:r>
              <a:r>
                <a:rPr kumimoji="1"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元</a:t>
              </a:r>
              <a:endPara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1311934">
              <a:off x="8355108" y="4015244"/>
              <a:ext cx="723331" cy="95704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Title 1"/>
          <p:cNvSpPr txBox="1"/>
          <p:nvPr/>
        </p:nvSpPr>
        <p:spPr>
          <a:xfrm>
            <a:off x="611560" y="175644"/>
            <a:ext cx="4176463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话题引爆</a:t>
            </a:r>
            <a:r>
              <a:rPr lang="en-US" altLang="zh-CN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激发用户量至</a:t>
            </a:r>
            <a:r>
              <a:rPr lang="en-US" altLang="zh-CN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200000</a:t>
            </a:r>
            <a:r>
              <a:rPr lang="zh-CN" altLang="en-US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sz="18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24759" y="1194059"/>
            <a:ext cx="3611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20000"/>
              </a:lnSpc>
              <a:spcBef>
                <a:spcPts val="1000"/>
              </a:spcBef>
            </a:pPr>
            <a:r>
              <a:rPr lang="zh-CN" altLang="en-US" sz="1500" dirty="0">
                <a:solidFill>
                  <a:srgbClr val="DF413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广东豪女重金寻男子，一面之缘日日相思</a:t>
            </a:r>
            <a:endParaRPr lang="en-US" altLang="zh-CN" sz="1200" dirty="0">
              <a:solidFill>
                <a:srgbClr val="DF413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601028" y="1160414"/>
            <a:ext cx="353441" cy="353441"/>
            <a:chOff x="2423591" y="2901222"/>
            <a:chExt cx="471254" cy="471254"/>
          </a:xfrm>
        </p:grpSpPr>
        <p:sp>
          <p:nvSpPr>
            <p:cNvPr id="22" name="Oval 26"/>
            <p:cNvSpPr/>
            <p:nvPr/>
          </p:nvSpPr>
          <p:spPr>
            <a:xfrm>
              <a:off x="2423591" y="2901222"/>
              <a:ext cx="471254" cy="471254"/>
            </a:xfrm>
            <a:prstGeom prst="ellipse">
              <a:avLst/>
            </a:prstGeom>
            <a:solidFill>
              <a:srgbClr val="DD2431">
                <a:lumMod val="10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05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: Shape 27"/>
            <p:cNvSpPr/>
            <p:nvPr/>
          </p:nvSpPr>
          <p:spPr>
            <a:xfrm>
              <a:off x="2524574" y="3002257"/>
              <a:ext cx="269289" cy="269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89" y="3102"/>
                  </a:moveTo>
                  <a:cubicBezTo>
                    <a:pt x="10181" y="3102"/>
                    <a:pt x="11584" y="3680"/>
                    <a:pt x="12638" y="4729"/>
                  </a:cubicBezTo>
                  <a:cubicBezTo>
                    <a:pt x="13691" y="5775"/>
                    <a:pt x="14270" y="7167"/>
                    <a:pt x="14270" y="8646"/>
                  </a:cubicBezTo>
                  <a:cubicBezTo>
                    <a:pt x="14270" y="10126"/>
                    <a:pt x="13691" y="11517"/>
                    <a:pt x="12638" y="12563"/>
                  </a:cubicBezTo>
                  <a:cubicBezTo>
                    <a:pt x="11584" y="13612"/>
                    <a:pt x="10181" y="14190"/>
                    <a:pt x="8689" y="14190"/>
                  </a:cubicBezTo>
                  <a:cubicBezTo>
                    <a:pt x="7197" y="14190"/>
                    <a:pt x="5795" y="13612"/>
                    <a:pt x="4741" y="12563"/>
                  </a:cubicBezTo>
                  <a:cubicBezTo>
                    <a:pt x="3688" y="11517"/>
                    <a:pt x="3108" y="10125"/>
                    <a:pt x="3108" y="8646"/>
                  </a:cubicBezTo>
                  <a:cubicBezTo>
                    <a:pt x="3108" y="7166"/>
                    <a:pt x="3688" y="5775"/>
                    <a:pt x="4741" y="4729"/>
                  </a:cubicBezTo>
                  <a:cubicBezTo>
                    <a:pt x="5795" y="3680"/>
                    <a:pt x="7197" y="3102"/>
                    <a:pt x="8689" y="3102"/>
                  </a:cubicBezTo>
                  <a:close/>
                  <a:moveTo>
                    <a:pt x="16149" y="13086"/>
                  </a:moveTo>
                  <a:cubicBezTo>
                    <a:pt x="16951" y="11758"/>
                    <a:pt x="17378" y="10235"/>
                    <a:pt x="17378" y="8646"/>
                  </a:cubicBezTo>
                  <a:cubicBezTo>
                    <a:pt x="17378" y="6336"/>
                    <a:pt x="16474" y="4164"/>
                    <a:pt x="14832" y="2531"/>
                  </a:cubicBezTo>
                  <a:cubicBezTo>
                    <a:pt x="13191" y="899"/>
                    <a:pt x="11009" y="0"/>
                    <a:pt x="8689" y="0"/>
                  </a:cubicBezTo>
                  <a:cubicBezTo>
                    <a:pt x="6370" y="0"/>
                    <a:pt x="4188" y="899"/>
                    <a:pt x="2547" y="2531"/>
                  </a:cubicBezTo>
                  <a:cubicBezTo>
                    <a:pt x="905" y="4164"/>
                    <a:pt x="0" y="6336"/>
                    <a:pt x="0" y="8646"/>
                  </a:cubicBezTo>
                  <a:cubicBezTo>
                    <a:pt x="0" y="10957"/>
                    <a:pt x="905" y="13128"/>
                    <a:pt x="2547" y="14762"/>
                  </a:cubicBezTo>
                  <a:cubicBezTo>
                    <a:pt x="4188" y="16393"/>
                    <a:pt x="6369" y="17292"/>
                    <a:pt x="8689" y="17292"/>
                  </a:cubicBezTo>
                  <a:cubicBezTo>
                    <a:pt x="8689" y="17292"/>
                    <a:pt x="8689" y="17292"/>
                    <a:pt x="8690" y="17292"/>
                  </a:cubicBezTo>
                  <a:cubicBezTo>
                    <a:pt x="10229" y="17292"/>
                    <a:pt x="11708" y="16896"/>
                    <a:pt x="13008" y="16152"/>
                  </a:cubicBezTo>
                  <a:lnTo>
                    <a:pt x="18487" y="21600"/>
                  </a:lnTo>
                  <a:lnTo>
                    <a:pt x="21600" y="18505"/>
                  </a:lnTo>
                  <a:cubicBezTo>
                    <a:pt x="21600" y="18505"/>
                    <a:pt x="16149" y="13086"/>
                    <a:pt x="16149" y="1308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05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椭圆 26"/>
          <p:cNvSpPr/>
          <p:nvPr/>
        </p:nvSpPr>
        <p:spPr>
          <a:xfrm flipH="1">
            <a:off x="745159" y="2057400"/>
            <a:ext cx="81000" cy="84233"/>
          </a:xfrm>
          <a:prstGeom prst="ellipse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 flipH="1">
            <a:off x="745159" y="3217256"/>
            <a:ext cx="81000" cy="84233"/>
          </a:xfrm>
          <a:prstGeom prst="ellipse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4000">
    <p:randomBar dir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线连接符 25"/>
          <p:cNvCxnSpPr/>
          <p:nvPr/>
        </p:nvCxnSpPr>
        <p:spPr>
          <a:xfrm>
            <a:off x="774416" y="1392404"/>
            <a:ext cx="0" cy="2889000"/>
          </a:xfrm>
          <a:prstGeom prst="line">
            <a:avLst/>
          </a:prstGeom>
          <a:ln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8732" y="1946873"/>
            <a:ext cx="3783629" cy="3329992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助力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48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小时寻觅无果，官微推文协助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求助！大家快来帮安琪找到他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。同时，女子赏金加码至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4000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元，再发小程序信息呼吁大家帮忙寻找。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传播效果评估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推文阅读量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48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小时获得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万小程序转发参与者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24759" y="1194059"/>
            <a:ext cx="3611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20000"/>
              </a:lnSpc>
              <a:spcBef>
                <a:spcPts val="1000"/>
              </a:spcBef>
            </a:pPr>
            <a:r>
              <a:rPr lang="zh-CN" altLang="en-US" sz="1500" dirty="0">
                <a:solidFill>
                  <a:srgbClr val="DF413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广东豪女重金寻男子，一面之缘日日相思</a:t>
            </a:r>
            <a:endParaRPr lang="en-US" altLang="zh-CN" sz="1200" dirty="0">
              <a:solidFill>
                <a:srgbClr val="DF413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601028" y="1160414"/>
            <a:ext cx="353441" cy="353441"/>
            <a:chOff x="2423591" y="2901222"/>
            <a:chExt cx="471254" cy="471254"/>
          </a:xfrm>
        </p:grpSpPr>
        <p:sp>
          <p:nvSpPr>
            <p:cNvPr id="22" name="Oval 26"/>
            <p:cNvSpPr/>
            <p:nvPr/>
          </p:nvSpPr>
          <p:spPr>
            <a:xfrm>
              <a:off x="2423591" y="2901222"/>
              <a:ext cx="471254" cy="471254"/>
            </a:xfrm>
            <a:prstGeom prst="ellipse">
              <a:avLst/>
            </a:prstGeom>
            <a:solidFill>
              <a:srgbClr val="DD2431">
                <a:lumMod val="10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05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: Shape 27"/>
            <p:cNvSpPr/>
            <p:nvPr/>
          </p:nvSpPr>
          <p:spPr>
            <a:xfrm>
              <a:off x="2524574" y="3002257"/>
              <a:ext cx="269289" cy="269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89" y="3102"/>
                  </a:moveTo>
                  <a:cubicBezTo>
                    <a:pt x="10181" y="3102"/>
                    <a:pt x="11584" y="3680"/>
                    <a:pt x="12638" y="4729"/>
                  </a:cubicBezTo>
                  <a:cubicBezTo>
                    <a:pt x="13691" y="5775"/>
                    <a:pt x="14270" y="7167"/>
                    <a:pt x="14270" y="8646"/>
                  </a:cubicBezTo>
                  <a:cubicBezTo>
                    <a:pt x="14270" y="10126"/>
                    <a:pt x="13691" y="11517"/>
                    <a:pt x="12638" y="12563"/>
                  </a:cubicBezTo>
                  <a:cubicBezTo>
                    <a:pt x="11584" y="13612"/>
                    <a:pt x="10181" y="14190"/>
                    <a:pt x="8689" y="14190"/>
                  </a:cubicBezTo>
                  <a:cubicBezTo>
                    <a:pt x="7197" y="14190"/>
                    <a:pt x="5795" y="13612"/>
                    <a:pt x="4741" y="12563"/>
                  </a:cubicBezTo>
                  <a:cubicBezTo>
                    <a:pt x="3688" y="11517"/>
                    <a:pt x="3108" y="10125"/>
                    <a:pt x="3108" y="8646"/>
                  </a:cubicBezTo>
                  <a:cubicBezTo>
                    <a:pt x="3108" y="7166"/>
                    <a:pt x="3688" y="5775"/>
                    <a:pt x="4741" y="4729"/>
                  </a:cubicBezTo>
                  <a:cubicBezTo>
                    <a:pt x="5795" y="3680"/>
                    <a:pt x="7197" y="3102"/>
                    <a:pt x="8689" y="3102"/>
                  </a:cubicBezTo>
                  <a:close/>
                  <a:moveTo>
                    <a:pt x="16149" y="13086"/>
                  </a:moveTo>
                  <a:cubicBezTo>
                    <a:pt x="16951" y="11758"/>
                    <a:pt x="17378" y="10235"/>
                    <a:pt x="17378" y="8646"/>
                  </a:cubicBezTo>
                  <a:cubicBezTo>
                    <a:pt x="17378" y="6336"/>
                    <a:pt x="16474" y="4164"/>
                    <a:pt x="14832" y="2531"/>
                  </a:cubicBezTo>
                  <a:cubicBezTo>
                    <a:pt x="13191" y="899"/>
                    <a:pt x="11009" y="0"/>
                    <a:pt x="8689" y="0"/>
                  </a:cubicBezTo>
                  <a:cubicBezTo>
                    <a:pt x="6370" y="0"/>
                    <a:pt x="4188" y="899"/>
                    <a:pt x="2547" y="2531"/>
                  </a:cubicBezTo>
                  <a:cubicBezTo>
                    <a:pt x="905" y="4164"/>
                    <a:pt x="0" y="6336"/>
                    <a:pt x="0" y="8646"/>
                  </a:cubicBezTo>
                  <a:cubicBezTo>
                    <a:pt x="0" y="10957"/>
                    <a:pt x="905" y="13128"/>
                    <a:pt x="2547" y="14762"/>
                  </a:cubicBezTo>
                  <a:cubicBezTo>
                    <a:pt x="4188" y="16393"/>
                    <a:pt x="6369" y="17292"/>
                    <a:pt x="8689" y="17292"/>
                  </a:cubicBezTo>
                  <a:cubicBezTo>
                    <a:pt x="8689" y="17292"/>
                    <a:pt x="8689" y="17292"/>
                    <a:pt x="8690" y="17292"/>
                  </a:cubicBezTo>
                  <a:cubicBezTo>
                    <a:pt x="10229" y="17292"/>
                    <a:pt x="11708" y="16896"/>
                    <a:pt x="13008" y="16152"/>
                  </a:cubicBezTo>
                  <a:lnTo>
                    <a:pt x="18487" y="21600"/>
                  </a:lnTo>
                  <a:lnTo>
                    <a:pt x="21600" y="18505"/>
                  </a:lnTo>
                  <a:cubicBezTo>
                    <a:pt x="21600" y="18505"/>
                    <a:pt x="16149" y="13086"/>
                    <a:pt x="16149" y="1308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05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椭圆 26"/>
          <p:cNvSpPr/>
          <p:nvPr/>
        </p:nvSpPr>
        <p:spPr>
          <a:xfrm flipH="1">
            <a:off x="745159" y="2057400"/>
            <a:ext cx="81000" cy="84233"/>
          </a:xfrm>
          <a:prstGeom prst="ellipse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 flipH="1">
            <a:off x="745159" y="3442106"/>
            <a:ext cx="81000" cy="84233"/>
          </a:xfrm>
          <a:prstGeom prst="ellipse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ea typeface="微软雅黑" panose="020B0503020204020204" pitchFamily="34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5083700" y="734747"/>
            <a:ext cx="3052728" cy="4113682"/>
            <a:chOff x="6778266" y="979663"/>
            <a:chExt cx="4070304" cy="5484909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6759" y="4021341"/>
              <a:ext cx="3402843" cy="1914099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6778266" y="979663"/>
              <a:ext cx="4070304" cy="54849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005842" y="2223338"/>
              <a:ext cx="3615146" cy="1743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zh-CN" altLang="en-US" sz="1125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谢谢大家的帮忙，还是没有找到呢，缘分的东西真的很奇怪，错过就抓不住了吗？根据六度人脉理论，我相信大家能帮我找到你。再来向大家求助，帮我找找图中的帅哥，谢谢！他不戴眼镜，眼睛像阮经天，手臂有肌肉，剪了一个帅气的平头，当天穿条纹衣服</a:t>
              </a:r>
              <a:endParaRPr kumimoji="1"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pic>
          <p:nvPicPr>
            <p:cNvPr id="21" name="Picture 2" descr="http://img3.imgtn.bdimg.com/it/u=429837205,2842336382&amp;fm=27&amp;gp=0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519" y="1332787"/>
              <a:ext cx="733381" cy="733381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文本框 24"/>
            <p:cNvSpPr txBox="1"/>
            <p:nvPr/>
          </p:nvSpPr>
          <p:spPr>
            <a:xfrm>
              <a:off x="7891084" y="1517986"/>
              <a:ext cx="1651380" cy="367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20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爱笑的安琪</a:t>
              </a:r>
              <a:endParaRPr kumimoji="1"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793923" y="6021624"/>
              <a:ext cx="1657440" cy="336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赏金</a:t>
              </a:r>
              <a:r>
                <a:rPr kumimoji="1" lang="en-US" altLang="zh-CN" sz="105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4000</a:t>
              </a:r>
              <a:r>
                <a:rPr kumimoji="1"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元</a:t>
              </a:r>
              <a:endPara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 rot="1311934">
              <a:off x="8359874" y="4006839"/>
              <a:ext cx="723331" cy="95704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Title 1"/>
          <p:cNvSpPr txBox="1"/>
          <p:nvPr/>
        </p:nvSpPr>
        <p:spPr>
          <a:xfrm>
            <a:off x="611560" y="175644"/>
            <a:ext cx="4176463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话题引爆</a:t>
            </a:r>
            <a:r>
              <a:rPr lang="en-US" altLang="zh-CN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激发用户量至</a:t>
            </a:r>
            <a:r>
              <a:rPr lang="en-US" altLang="zh-CN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200000</a:t>
            </a:r>
            <a:r>
              <a:rPr lang="zh-CN" altLang="en-US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sz="18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4000">
    <p:randomBar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线连接符 25"/>
          <p:cNvCxnSpPr/>
          <p:nvPr/>
        </p:nvCxnSpPr>
        <p:spPr>
          <a:xfrm>
            <a:off x="774416" y="1392404"/>
            <a:ext cx="0" cy="1377000"/>
          </a:xfrm>
          <a:prstGeom prst="line">
            <a:avLst/>
          </a:prstGeom>
          <a:ln>
            <a:solidFill>
              <a:srgbClr val="30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8732" y="1949413"/>
            <a:ext cx="3783629" cy="216792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收尾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官微发文公布事件结果，给参与者一个交代。并流出与豪女对话截图，加强事件真实性。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24759" y="1194059"/>
            <a:ext cx="3611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20000"/>
              </a:lnSpc>
              <a:spcBef>
                <a:spcPts val="1000"/>
              </a:spcBef>
            </a:pPr>
            <a:r>
              <a:rPr lang="zh-CN" altLang="en-US" sz="1500" dirty="0">
                <a:solidFill>
                  <a:srgbClr val="DF413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广东豪女重金寻男子，一面之缘日日相思</a:t>
            </a:r>
            <a:endParaRPr lang="en-US" altLang="zh-CN" sz="1200" dirty="0">
              <a:solidFill>
                <a:srgbClr val="DF413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601028" y="1160414"/>
            <a:ext cx="353441" cy="353441"/>
            <a:chOff x="2423591" y="2901222"/>
            <a:chExt cx="471254" cy="471254"/>
          </a:xfrm>
        </p:grpSpPr>
        <p:sp>
          <p:nvSpPr>
            <p:cNvPr id="22" name="Oval 26"/>
            <p:cNvSpPr/>
            <p:nvPr/>
          </p:nvSpPr>
          <p:spPr>
            <a:xfrm>
              <a:off x="2423591" y="2901222"/>
              <a:ext cx="471254" cy="471254"/>
            </a:xfrm>
            <a:prstGeom prst="ellipse">
              <a:avLst/>
            </a:prstGeom>
            <a:solidFill>
              <a:srgbClr val="DD2431">
                <a:lumMod val="100000"/>
              </a:srgb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05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: Shape 27"/>
            <p:cNvSpPr/>
            <p:nvPr/>
          </p:nvSpPr>
          <p:spPr>
            <a:xfrm>
              <a:off x="2524574" y="3002257"/>
              <a:ext cx="269289" cy="269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89" y="3102"/>
                  </a:moveTo>
                  <a:cubicBezTo>
                    <a:pt x="10181" y="3102"/>
                    <a:pt x="11584" y="3680"/>
                    <a:pt x="12638" y="4729"/>
                  </a:cubicBezTo>
                  <a:cubicBezTo>
                    <a:pt x="13691" y="5775"/>
                    <a:pt x="14270" y="7167"/>
                    <a:pt x="14270" y="8646"/>
                  </a:cubicBezTo>
                  <a:cubicBezTo>
                    <a:pt x="14270" y="10126"/>
                    <a:pt x="13691" y="11517"/>
                    <a:pt x="12638" y="12563"/>
                  </a:cubicBezTo>
                  <a:cubicBezTo>
                    <a:pt x="11584" y="13612"/>
                    <a:pt x="10181" y="14190"/>
                    <a:pt x="8689" y="14190"/>
                  </a:cubicBezTo>
                  <a:cubicBezTo>
                    <a:pt x="7197" y="14190"/>
                    <a:pt x="5795" y="13612"/>
                    <a:pt x="4741" y="12563"/>
                  </a:cubicBezTo>
                  <a:cubicBezTo>
                    <a:pt x="3688" y="11517"/>
                    <a:pt x="3108" y="10125"/>
                    <a:pt x="3108" y="8646"/>
                  </a:cubicBezTo>
                  <a:cubicBezTo>
                    <a:pt x="3108" y="7166"/>
                    <a:pt x="3688" y="5775"/>
                    <a:pt x="4741" y="4729"/>
                  </a:cubicBezTo>
                  <a:cubicBezTo>
                    <a:pt x="5795" y="3680"/>
                    <a:pt x="7197" y="3102"/>
                    <a:pt x="8689" y="3102"/>
                  </a:cubicBezTo>
                  <a:close/>
                  <a:moveTo>
                    <a:pt x="16149" y="13086"/>
                  </a:moveTo>
                  <a:cubicBezTo>
                    <a:pt x="16951" y="11758"/>
                    <a:pt x="17378" y="10235"/>
                    <a:pt x="17378" y="8646"/>
                  </a:cubicBezTo>
                  <a:cubicBezTo>
                    <a:pt x="17378" y="6336"/>
                    <a:pt x="16474" y="4164"/>
                    <a:pt x="14832" y="2531"/>
                  </a:cubicBezTo>
                  <a:cubicBezTo>
                    <a:pt x="13191" y="899"/>
                    <a:pt x="11009" y="0"/>
                    <a:pt x="8689" y="0"/>
                  </a:cubicBezTo>
                  <a:cubicBezTo>
                    <a:pt x="6370" y="0"/>
                    <a:pt x="4188" y="899"/>
                    <a:pt x="2547" y="2531"/>
                  </a:cubicBezTo>
                  <a:cubicBezTo>
                    <a:pt x="905" y="4164"/>
                    <a:pt x="0" y="6336"/>
                    <a:pt x="0" y="8646"/>
                  </a:cubicBezTo>
                  <a:cubicBezTo>
                    <a:pt x="0" y="10957"/>
                    <a:pt x="905" y="13128"/>
                    <a:pt x="2547" y="14762"/>
                  </a:cubicBezTo>
                  <a:cubicBezTo>
                    <a:pt x="4188" y="16393"/>
                    <a:pt x="6369" y="17292"/>
                    <a:pt x="8689" y="17292"/>
                  </a:cubicBezTo>
                  <a:cubicBezTo>
                    <a:pt x="8689" y="17292"/>
                    <a:pt x="8689" y="17292"/>
                    <a:pt x="8690" y="17292"/>
                  </a:cubicBezTo>
                  <a:cubicBezTo>
                    <a:pt x="10229" y="17292"/>
                    <a:pt x="11708" y="16896"/>
                    <a:pt x="13008" y="16152"/>
                  </a:cubicBezTo>
                  <a:lnTo>
                    <a:pt x="18487" y="21600"/>
                  </a:lnTo>
                  <a:lnTo>
                    <a:pt x="21600" y="18505"/>
                  </a:lnTo>
                  <a:cubicBezTo>
                    <a:pt x="21600" y="18505"/>
                    <a:pt x="16149" y="13086"/>
                    <a:pt x="16149" y="1308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05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椭圆 26"/>
          <p:cNvSpPr/>
          <p:nvPr/>
        </p:nvSpPr>
        <p:spPr>
          <a:xfrm flipH="1">
            <a:off x="745159" y="2057400"/>
            <a:ext cx="81000" cy="84233"/>
          </a:xfrm>
          <a:prstGeom prst="ellipse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5218611" y="370917"/>
            <a:ext cx="3052728" cy="4459468"/>
            <a:chOff x="6958148" y="494556"/>
            <a:chExt cx="4070304" cy="5945957"/>
          </a:xfrm>
        </p:grpSpPr>
        <p:sp>
          <p:nvSpPr>
            <p:cNvPr id="18" name="矩形 17"/>
            <p:cNvSpPr/>
            <p:nvPr/>
          </p:nvSpPr>
          <p:spPr>
            <a:xfrm>
              <a:off x="6958148" y="494556"/>
              <a:ext cx="3894731" cy="5945957"/>
            </a:xfrm>
            <a:prstGeom prst="rect">
              <a:avLst/>
            </a:prstGeom>
            <a:solidFill>
              <a:srgbClr val="F3F3F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ea typeface="微软雅黑" panose="020B0503020204020204" pitchFamily="34" charset="-122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828300" y="1322377"/>
              <a:ext cx="1945958" cy="497742"/>
            </a:xfrm>
            <a:prstGeom prst="roundRect">
              <a:avLst>
                <a:gd name="adj" fmla="val 6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804538" y="1427124"/>
              <a:ext cx="2671546" cy="336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！！！他加我微信了！</a:t>
              </a:r>
              <a:endPara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pic>
          <p:nvPicPr>
            <p:cNvPr id="21" name="Picture 2" descr="http://img3.imgtn.bdimg.com/it/u=429837205,2842336382&amp;fm=27&amp;gp=0.jp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2865" y="1308728"/>
              <a:ext cx="523753" cy="523753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三角形 24"/>
            <p:cNvSpPr/>
            <p:nvPr/>
          </p:nvSpPr>
          <p:spPr>
            <a:xfrm rot="16200000">
              <a:off x="7727087" y="1504492"/>
              <a:ext cx="109182" cy="4571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958148" y="494556"/>
              <a:ext cx="3894731" cy="53226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958148" y="591410"/>
              <a:ext cx="4070304" cy="367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&lt;</a:t>
              </a:r>
              <a:r>
                <a:rPr kumimoji="1"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kumimoji="1"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微信</a:t>
              </a:r>
              <a:r>
                <a:rPr kumimoji="1" lang="en-US" altLang="zh-CN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(2)</a:t>
              </a:r>
              <a:r>
                <a:rPr kumimoji="1" lang="zh-CN" altLang="en-US" sz="105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      </a:t>
              </a:r>
              <a:r>
                <a:rPr kumimoji="1"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小打听用户</a:t>
              </a:r>
              <a:r>
                <a:rPr kumimoji="1" lang="en-US" altLang="zh-CN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-</a:t>
              </a:r>
              <a:r>
                <a:rPr kumimoji="1" lang="zh-CN" altLang="en-US" sz="1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安琪         </a:t>
              </a:r>
              <a:r>
                <a:rPr kumimoji="1" lang="zh-CN" altLang="en-US" sz="9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● ●</a:t>
              </a:r>
              <a:r>
                <a:rPr kumimoji="1"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●</a:t>
              </a:r>
              <a:endParaRPr kumimoji="1"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7804538" y="3521941"/>
              <a:ext cx="2819412" cy="984459"/>
            </a:xfrm>
            <a:prstGeom prst="roundRect">
              <a:avLst>
                <a:gd name="adj" fmla="val 6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804538" y="3552293"/>
              <a:ext cx="2671546" cy="982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呜呜呜，人家</a:t>
              </a:r>
              <a:r>
                <a:rPr kumimoji="1"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有女朋友</a:t>
              </a:r>
              <a:r>
                <a:rPr kumimoji="1"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了</a:t>
              </a:r>
              <a:r>
                <a:rPr kumimoji="1" lang="en-US" altLang="zh-CN" sz="105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……</a:t>
              </a:r>
              <a:r>
                <a:rPr kumimoji="1"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😣我也不方便打扰。不好意思啊，浪费你还有大家的一片苦心。😭😭😭</a:t>
              </a:r>
              <a:endPara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pic>
          <p:nvPicPr>
            <p:cNvPr id="33" name="Picture 2" descr="http://img3.imgtn.bdimg.com/it/u=429837205,2842336382&amp;fm=27&amp;gp=0.jp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103" y="3508292"/>
              <a:ext cx="523753" cy="523753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三角形 33"/>
            <p:cNvSpPr/>
            <p:nvPr/>
          </p:nvSpPr>
          <p:spPr>
            <a:xfrm rot="16200000">
              <a:off x="7703325" y="3704056"/>
              <a:ext cx="109182" cy="4571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ea typeface="微软雅黑" panose="020B0503020204020204" pitchFamily="34" charset="-122"/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69606" y="1998729"/>
              <a:ext cx="539067" cy="539067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6" name="圆角矩形 35"/>
            <p:cNvSpPr/>
            <p:nvPr/>
          </p:nvSpPr>
          <p:spPr>
            <a:xfrm>
              <a:off x="8477867" y="2040054"/>
              <a:ext cx="1428979" cy="497742"/>
            </a:xfrm>
            <a:prstGeom prst="roundRect">
              <a:avLst>
                <a:gd name="adj" fmla="val 6813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8490971" y="2141849"/>
              <a:ext cx="153797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zh-CN" altLang="en-US" sz="105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恭喜</a:t>
              </a:r>
              <a:r>
                <a:rPr kumimoji="1"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恭喜！🎉</a:t>
              </a:r>
              <a:endPara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8" name="三角形 37"/>
            <p:cNvSpPr/>
            <p:nvPr/>
          </p:nvSpPr>
          <p:spPr>
            <a:xfrm rot="5400000" flipH="1">
              <a:off x="9879546" y="2222169"/>
              <a:ext cx="109182" cy="45719"/>
            </a:xfrm>
            <a:prstGeom prst="triangl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>
                <a:ea typeface="微软雅黑" panose="020B0503020204020204" pitchFamily="34" charset="-122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8688288" y="3059300"/>
              <a:ext cx="714489" cy="27072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659176" y="3055229"/>
              <a:ext cx="772711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900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21</a:t>
              </a:r>
              <a:r>
                <a:rPr kumimoji="1" lang="zh-CN" altLang="en-US" sz="9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</a:t>
              </a:r>
              <a:r>
                <a:rPr kumimoji="1" lang="en-US" altLang="zh-CN" sz="9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32</a:t>
              </a:r>
              <a:endParaRPr kumimoji="1"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69606" y="4694209"/>
              <a:ext cx="539067" cy="539067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6246" y="4556302"/>
              <a:ext cx="990600" cy="774700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1166" y="5915894"/>
              <a:ext cx="3810159" cy="511118"/>
            </a:xfrm>
            <a:prstGeom prst="rect">
              <a:avLst/>
            </a:prstGeom>
          </p:spPr>
        </p:pic>
      </p:grpSp>
      <p:sp>
        <p:nvSpPr>
          <p:cNvPr id="44" name="Title 1"/>
          <p:cNvSpPr txBox="1"/>
          <p:nvPr/>
        </p:nvSpPr>
        <p:spPr>
          <a:xfrm>
            <a:off x="611560" y="175644"/>
            <a:ext cx="4176463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话题引爆</a:t>
            </a:r>
            <a:r>
              <a:rPr lang="en-US" altLang="zh-CN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激发用户量至</a:t>
            </a:r>
            <a:r>
              <a:rPr lang="en-US" altLang="zh-CN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200000</a:t>
            </a:r>
            <a:r>
              <a:rPr lang="zh-CN" altLang="en-US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sz="180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4000">
    <p:randomBar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6156176" y="2970565"/>
            <a:ext cx="2808114" cy="1832917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217455" y="2970565"/>
            <a:ext cx="2808114" cy="1832917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9105" y="2971081"/>
            <a:ext cx="2808114" cy="1832917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611560" y="175644"/>
            <a:ext cx="360040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内容运营</a:t>
            </a:r>
            <a:r>
              <a:rPr lang="en-US" altLang="zh-CN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日增用户</a:t>
            </a:r>
            <a:r>
              <a:rPr lang="en-US" altLang="zh-CN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30000</a:t>
            </a:r>
            <a:r>
              <a:rPr lang="zh-CN" altLang="en-US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sz="1800" dirty="0" smtClean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9322" y="2654894"/>
            <a:ext cx="487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solidFill>
                  <a:srgbClr val="DF41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爆笑</a:t>
            </a:r>
            <a:endParaRPr lang="zh-CN" altLang="en-US" sz="1200" b="1" dirty="0" smtClean="0">
              <a:solidFill>
                <a:srgbClr val="DF41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77672" y="2654894"/>
            <a:ext cx="487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solidFill>
                  <a:srgbClr val="DF41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温馨</a:t>
            </a:r>
            <a:endParaRPr lang="zh-CN" altLang="en-US" sz="1200" b="1" dirty="0" smtClean="0">
              <a:solidFill>
                <a:srgbClr val="DF41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0193" y="2654894"/>
            <a:ext cx="6400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>
                <a:solidFill>
                  <a:srgbClr val="DF41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正能量</a:t>
            </a:r>
            <a:endParaRPr lang="zh-CN" altLang="en-US" sz="1200" b="1" dirty="0" smtClean="0">
              <a:solidFill>
                <a:srgbClr val="DF41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2315" y="3128749"/>
            <a:ext cx="24416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我把总裁照片做成表情包被发现了，</a:t>
            </a:r>
            <a:endParaRPr lang="zh-CN" altLang="en-US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怎么办？急，在线等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!</a:t>
            </a:r>
            <a:endParaRPr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3148" y="3724379"/>
            <a:ext cx="1980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我的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女神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竟然是女装大佬！</a:t>
            </a:r>
            <a:endParaRPr lang="zh-CN" altLang="en-US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12262" y="3213387"/>
            <a:ext cx="20185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后来，我终于打听到你的消息</a:t>
            </a:r>
            <a:endParaRPr lang="zh-CN" altLang="en-US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33111" y="3213387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好心人，我想感谢你</a:t>
            </a:r>
            <a:endParaRPr lang="zh-CN" altLang="en-US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59583" y="790262"/>
            <a:ext cx="666023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小打听公众号内容运营：（订阅号）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人设名称：小耳朵；个性：开朗，活泼，可盐可甜，精分；职业定位：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后职场小鲜肉；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1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）内容</a:t>
            </a:r>
            <a:r>
              <a:rPr lang="zh-CN" altLang="en-US" sz="1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形式：</a:t>
            </a:r>
            <a:r>
              <a:rPr lang="zh-CN" altLang="en-US" sz="1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与用户对话的形式、用户自述</a:t>
            </a:r>
            <a:endParaRPr lang="zh-CN" altLang="en-US" sz="11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）内容角度：爆笑、温馨、正能量故事</a:t>
            </a:r>
            <a:endParaRPr lang="zh-CN" altLang="en-US" sz="11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）征集使用：利用小打听征集更多故事，每期选中</a:t>
            </a:r>
            <a:r>
              <a:rPr lang="en-US" altLang="zh-CN" sz="1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元红包，每选中参稿平分</a:t>
            </a:r>
            <a:endParaRPr lang="zh-CN" altLang="en-US" sz="11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4444" y="4253840"/>
            <a:ext cx="18774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卧槽，发现自己才是小三！</a:t>
            </a:r>
            <a:endParaRPr lang="zh-CN" altLang="en-US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94390" y="4253840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这个身影，是你吗？</a:t>
            </a:r>
            <a:endParaRPr lang="zh-CN" altLang="en-US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74175" y="3724379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老师，谢谢你！</a:t>
            </a:r>
            <a:endParaRPr lang="zh-CN" altLang="en-US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53326" y="3724379"/>
            <a:ext cx="1736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终于还是在七夕前找到你</a:t>
            </a:r>
            <a:endParaRPr lang="zh-CN" altLang="en-US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1" name="图片 20" descr="a9c6d8afd960aca35a2834c739a65a94"/>
          <p:cNvPicPr>
            <a:picLocks noChangeAspect="1"/>
          </p:cNvPicPr>
          <p:nvPr/>
        </p:nvPicPr>
        <p:blipFill>
          <a:blip r:embed="rId1"/>
          <a:srcRect l="12340" t="14492" r="13262" b="11584"/>
          <a:stretch>
            <a:fillRect/>
          </a:stretch>
        </p:blipFill>
        <p:spPr>
          <a:xfrm>
            <a:off x="723148" y="1117831"/>
            <a:ext cx="1013293" cy="1006854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randomBar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" name="文本框 2"/>
          <p:cNvSpPr txBox="1"/>
          <p:nvPr/>
        </p:nvSpPr>
        <p:spPr>
          <a:xfrm>
            <a:off x="292826" y="159606"/>
            <a:ext cx="1578837" cy="521970"/>
          </a:xfrm>
          <a:prstGeom prst="rect">
            <a:avLst/>
          </a:prstGeom>
          <a:solidFill>
            <a:srgbClr val="DD2431"/>
          </a:solidFill>
          <a:ln w="19050"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小打听</a:t>
            </a:r>
            <a:endParaRPr 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83025aafa40f4bfbd058164a094f78f0f7361827"/>
          <p:cNvPicPr>
            <a:picLocks noChangeAspect="1"/>
          </p:cNvPicPr>
          <p:nvPr/>
        </p:nvPicPr>
        <p:blipFill>
          <a:blip r:embed="rId1"/>
          <a:srcRect l="28423" t="-1351" r="20926" b="7887"/>
          <a:stretch>
            <a:fillRect/>
          </a:stretch>
        </p:blipFill>
        <p:spPr>
          <a:xfrm>
            <a:off x="4467860" y="-134620"/>
            <a:ext cx="4674870" cy="52685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4308" y="2912282"/>
            <a:ext cx="3617471" cy="2730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79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微软雅黑" panose="020B0503020204020204" pitchFamily="34" charset="-122"/>
                <a:sym typeface="+mn-ea"/>
              </a:rPr>
              <a:t>为什么是我们</a:t>
            </a:r>
            <a:endParaRPr lang="zh-CN" altLang="en-US" sz="790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59559" y="2773591"/>
            <a:ext cx="52584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4308" y="2097637"/>
            <a:ext cx="2097405" cy="5530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团队与股权</a:t>
            </a:r>
            <a:endParaRPr lang="zh-CN" altLang="en-US" sz="3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9" name="图片 8" descr="a9c6d8afd960aca35a2834c739a65a94"/>
          <p:cNvPicPr>
            <a:picLocks noChangeAspect="1"/>
          </p:cNvPicPr>
          <p:nvPr/>
        </p:nvPicPr>
        <p:blipFill>
          <a:blip r:embed="rId2"/>
          <a:srcRect l="12340" t="14492" r="13262" b="11584"/>
          <a:stretch>
            <a:fillRect/>
          </a:stretch>
        </p:blipFill>
        <p:spPr>
          <a:xfrm>
            <a:off x="5837555" y="1819910"/>
            <a:ext cx="1998345" cy="1985645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TextBox 9"/>
          <p:cNvSpPr txBox="1">
            <a:spLocks noChangeArrowheads="1"/>
          </p:cNvSpPr>
          <p:nvPr/>
        </p:nvSpPr>
        <p:spPr bwMode="auto">
          <a:xfrm>
            <a:off x="3303905" y="3556635"/>
            <a:ext cx="286067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运营：李黎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毕业于华南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师范大学传播学专业。运营广东农行信用卡公众号，半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年新增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8W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粉丝；负责工商银行广东省分行公众号开设及运营；运营珠江数码公众号（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28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万粉丝 ），头条平均阅读量达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15000+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。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擅长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领域</a:t>
            </a:r>
            <a:r>
              <a:rPr kumimoji="0" lang="zh-CN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：</a:t>
            </a:r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新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媒体运营、活动策划、采编、</a:t>
            </a:r>
            <a:r>
              <a:rPr kumimoji="0" lang="zh-CN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摄影。</a:t>
            </a:r>
            <a:endParaRPr kumimoji="0" lang="zh-CN" alt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84555" y="1723708"/>
            <a:ext cx="1747520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技术：熊杰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毕业于湖南生物机电技术学院计算机网络专业，珠江智联高级技术工程师，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年开发经验。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擅长领域：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前端开发，数据建模。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项目经验：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中科曙光aus平台开发，广州海关大数据平台开发，珠江数码大数据平台开发等。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5595" y="1120140"/>
            <a:ext cx="3432810" cy="208407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577965" y="1292225"/>
            <a:ext cx="2025015" cy="3169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负责人：陈俊豪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毕业于仲恺农业工程学院财务管理专业。运营经历：甜果时光公众号，岭南盐海公众号；策划经历：联想机器师周年庆典等大型线下活动；文案经历：《巴西常识》经济，教育，人文原作者，知乎栏专栏作者；网络推广：珠江数码网络推广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ROKID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网络推广；产品经历：捡道小程序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擅长领域：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数据分析，文案策划，运营策划，活动执行。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Title 1"/>
          <p:cNvSpPr txBox="1"/>
          <p:nvPr/>
        </p:nvSpPr>
        <p:spPr>
          <a:xfrm>
            <a:off x="611561" y="175644"/>
            <a:ext cx="241824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项目团队</a:t>
            </a:r>
            <a:endParaRPr lang="zh-CN" altLang="en-US" sz="1800" dirty="0" smtClean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1" name="Straight Connector 59"/>
          <p:cNvCxnSpPr/>
          <p:nvPr/>
        </p:nvCxnSpPr>
        <p:spPr bwMode="auto">
          <a:xfrm>
            <a:off x="4618514" y="3131351"/>
            <a:ext cx="0" cy="425320"/>
          </a:xfrm>
          <a:prstGeom prst="line">
            <a:avLst/>
          </a:prstGeom>
          <a:ln w="1905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391024" y="3812451"/>
            <a:ext cx="52584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958339" y="2096681"/>
            <a:ext cx="52584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646669" y="1589316"/>
            <a:ext cx="52584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58"/>
          <p:cNvCxnSpPr/>
          <p:nvPr/>
        </p:nvCxnSpPr>
        <p:spPr bwMode="auto">
          <a:xfrm flipV="1">
            <a:off x="5292090" y="2094865"/>
            <a:ext cx="1189355" cy="19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9"/>
          <p:cNvCxnSpPr/>
          <p:nvPr/>
        </p:nvCxnSpPr>
        <p:spPr bwMode="auto">
          <a:xfrm flipV="1">
            <a:off x="6481445" y="1402080"/>
            <a:ext cx="0" cy="694690"/>
          </a:xfrm>
          <a:prstGeom prst="line">
            <a:avLst/>
          </a:prstGeom>
          <a:ln w="1905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74"/>
          <p:cNvCxnSpPr/>
          <p:nvPr/>
        </p:nvCxnSpPr>
        <p:spPr bwMode="auto">
          <a:xfrm flipH="1">
            <a:off x="2240280" y="2214245"/>
            <a:ext cx="129095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75"/>
          <p:cNvCxnSpPr/>
          <p:nvPr/>
        </p:nvCxnSpPr>
        <p:spPr bwMode="auto">
          <a:xfrm flipV="1">
            <a:off x="2247630" y="1879820"/>
            <a:ext cx="0" cy="334743"/>
          </a:xfrm>
          <a:prstGeom prst="line">
            <a:avLst/>
          </a:prstGeom>
          <a:ln w="19050">
            <a:solidFill>
              <a:schemeClr val="tx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8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3"/>
          <p:cNvSpPr>
            <a:spLocks noEditPoints="1"/>
          </p:cNvSpPr>
          <p:nvPr/>
        </p:nvSpPr>
        <p:spPr bwMode="black">
          <a:xfrm>
            <a:off x="1856161" y="1610465"/>
            <a:ext cx="1117488" cy="1261126"/>
          </a:xfrm>
          <a:custGeom>
            <a:avLst/>
            <a:gdLst>
              <a:gd name="T0" fmla="*/ 466 w 1443"/>
              <a:gd name="T1" fmla="*/ 0 h 1627"/>
              <a:gd name="T2" fmla="*/ 466 w 1443"/>
              <a:gd name="T3" fmla="*/ 294 h 1627"/>
              <a:gd name="T4" fmla="*/ 0 w 1443"/>
              <a:gd name="T5" fmla="*/ 1173 h 1627"/>
              <a:gd name="T6" fmla="*/ 48 w 1443"/>
              <a:gd name="T7" fmla="*/ 1230 h 1627"/>
              <a:gd name="T8" fmla="*/ 186 w 1443"/>
              <a:gd name="T9" fmla="*/ 1363 h 1627"/>
              <a:gd name="T10" fmla="*/ 210 w 1443"/>
              <a:gd name="T11" fmla="*/ 1455 h 1627"/>
              <a:gd name="T12" fmla="*/ 31 w 1443"/>
              <a:gd name="T13" fmla="*/ 1545 h 1627"/>
              <a:gd name="T14" fmla="*/ 49 w 1443"/>
              <a:gd name="T15" fmla="*/ 1554 h 1627"/>
              <a:gd name="T16" fmla="*/ 61 w 1443"/>
              <a:gd name="T17" fmla="*/ 1620 h 1627"/>
              <a:gd name="T18" fmla="*/ 73 w 1443"/>
              <a:gd name="T19" fmla="*/ 1553 h 1627"/>
              <a:gd name="T20" fmla="*/ 210 w 1443"/>
              <a:gd name="T21" fmla="*/ 1525 h 1627"/>
              <a:gd name="T22" fmla="*/ 215 w 1443"/>
              <a:gd name="T23" fmla="*/ 1537 h 1627"/>
              <a:gd name="T24" fmla="*/ 228 w 1443"/>
              <a:gd name="T25" fmla="*/ 1594 h 1627"/>
              <a:gd name="T26" fmla="*/ 258 w 1443"/>
              <a:gd name="T27" fmla="*/ 1627 h 1627"/>
              <a:gd name="T28" fmla="*/ 271 w 1443"/>
              <a:gd name="T29" fmla="*/ 1594 h 1627"/>
              <a:gd name="T30" fmla="*/ 276 w 1443"/>
              <a:gd name="T31" fmla="*/ 1537 h 1627"/>
              <a:gd name="T32" fmla="*/ 411 w 1443"/>
              <a:gd name="T33" fmla="*/ 1541 h 1627"/>
              <a:gd name="T34" fmla="*/ 388 w 1443"/>
              <a:gd name="T35" fmla="*/ 1586 h 1627"/>
              <a:gd name="T36" fmla="*/ 457 w 1443"/>
              <a:gd name="T37" fmla="*/ 1586 h 1627"/>
              <a:gd name="T38" fmla="*/ 435 w 1443"/>
              <a:gd name="T39" fmla="*/ 1543 h 1627"/>
              <a:gd name="T40" fmla="*/ 452 w 1443"/>
              <a:gd name="T41" fmla="*/ 1504 h 1627"/>
              <a:gd name="T42" fmla="*/ 276 w 1443"/>
              <a:gd name="T43" fmla="*/ 1363 h 1627"/>
              <a:gd name="T44" fmla="*/ 299 w 1443"/>
              <a:gd name="T45" fmla="*/ 1230 h 1627"/>
              <a:gd name="T46" fmla="*/ 514 w 1443"/>
              <a:gd name="T47" fmla="*/ 1182 h 1627"/>
              <a:gd name="T48" fmla="*/ 494 w 1443"/>
              <a:gd name="T49" fmla="*/ 1134 h 1627"/>
              <a:gd name="T50" fmla="*/ 538 w 1443"/>
              <a:gd name="T51" fmla="*/ 1491 h 1627"/>
              <a:gd name="T52" fmla="*/ 722 w 1443"/>
              <a:gd name="T53" fmla="*/ 1528 h 1627"/>
              <a:gd name="T54" fmla="*/ 816 w 1443"/>
              <a:gd name="T55" fmla="*/ 1053 h 1627"/>
              <a:gd name="T56" fmla="*/ 817 w 1443"/>
              <a:gd name="T57" fmla="*/ 1052 h 1627"/>
              <a:gd name="T58" fmla="*/ 818 w 1443"/>
              <a:gd name="T59" fmla="*/ 1027 h 1627"/>
              <a:gd name="T60" fmla="*/ 439 w 1443"/>
              <a:gd name="T61" fmla="*/ 938 h 1627"/>
              <a:gd name="T62" fmla="*/ 820 w 1443"/>
              <a:gd name="T63" fmla="*/ 772 h 1627"/>
              <a:gd name="T64" fmla="*/ 1231 w 1443"/>
              <a:gd name="T65" fmla="*/ 760 h 1627"/>
              <a:gd name="T66" fmla="*/ 1245 w 1443"/>
              <a:gd name="T67" fmla="*/ 707 h 1627"/>
              <a:gd name="T68" fmla="*/ 1428 w 1443"/>
              <a:gd name="T69" fmla="*/ 267 h 1627"/>
              <a:gd name="T70" fmla="*/ 1235 w 1443"/>
              <a:gd name="T71" fmla="*/ 687 h 1627"/>
              <a:gd name="T72" fmla="*/ 1215 w 1443"/>
              <a:gd name="T73" fmla="*/ 700 h 1627"/>
              <a:gd name="T74" fmla="*/ 898 w 1443"/>
              <a:gd name="T75" fmla="*/ 693 h 1627"/>
              <a:gd name="T76" fmla="*/ 507 w 1443"/>
              <a:gd name="T77" fmla="*/ 615 h 1627"/>
              <a:gd name="T78" fmla="*/ 415 w 1443"/>
              <a:gd name="T79" fmla="*/ 354 h 1627"/>
              <a:gd name="T80" fmla="*/ 196 w 1443"/>
              <a:gd name="T81" fmla="*/ 456 h 1627"/>
              <a:gd name="T82" fmla="*/ 138 w 1443"/>
              <a:gd name="T83" fmla="*/ 730 h 1627"/>
              <a:gd name="T84" fmla="*/ 90 w 1443"/>
              <a:gd name="T85" fmla="*/ 530 h 1627"/>
              <a:gd name="T86" fmla="*/ 6 w 1443"/>
              <a:gd name="T87" fmla="*/ 578 h 1627"/>
              <a:gd name="T88" fmla="*/ 49 w 1443"/>
              <a:gd name="T89" fmla="*/ 966 h 1627"/>
              <a:gd name="T90" fmla="*/ 48 w 1443"/>
              <a:gd name="T91" fmla="*/ 1125 h 1627"/>
              <a:gd name="T92" fmla="*/ 96 w 1443"/>
              <a:gd name="T93" fmla="*/ 1084 h 1627"/>
              <a:gd name="T94" fmla="*/ 96 w 1443"/>
              <a:gd name="T95" fmla="*/ 1125 h 1627"/>
              <a:gd name="T96" fmla="*/ 1084 w 1443"/>
              <a:gd name="T97" fmla="*/ 1519 h 1627"/>
              <a:gd name="T98" fmla="*/ 824 w 1443"/>
              <a:gd name="T99" fmla="*/ 1618 h 1627"/>
              <a:gd name="T100" fmla="*/ 1443 w 1443"/>
              <a:gd name="T101" fmla="*/ 1519 h 1627"/>
              <a:gd name="T102" fmla="*/ 1293 w 1443"/>
              <a:gd name="T103" fmla="*/ 870 h 1627"/>
              <a:gd name="T104" fmla="*/ 1443 w 1443"/>
              <a:gd name="T105" fmla="*/ 772 h 1627"/>
              <a:gd name="T106" fmla="*/ 586 w 1443"/>
              <a:gd name="T107" fmla="*/ 870 h 1627"/>
              <a:gd name="T108" fmla="*/ 1084 w 1443"/>
              <a:gd name="T109" fmla="*/ 1519 h 1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43" h="1627">
                <a:moveTo>
                  <a:pt x="613" y="147"/>
                </a:moveTo>
                <a:cubicBezTo>
                  <a:pt x="613" y="65"/>
                  <a:pt x="547" y="0"/>
                  <a:pt x="466" y="0"/>
                </a:cubicBezTo>
                <a:cubicBezTo>
                  <a:pt x="385" y="0"/>
                  <a:pt x="319" y="65"/>
                  <a:pt x="319" y="147"/>
                </a:cubicBezTo>
                <a:cubicBezTo>
                  <a:pt x="319" y="228"/>
                  <a:pt x="385" y="294"/>
                  <a:pt x="466" y="294"/>
                </a:cubicBezTo>
                <a:cubicBezTo>
                  <a:pt x="547" y="294"/>
                  <a:pt x="613" y="228"/>
                  <a:pt x="613" y="147"/>
                </a:cubicBezTo>
                <a:close/>
                <a:moveTo>
                  <a:pt x="0" y="1173"/>
                </a:moveTo>
                <a:cubicBezTo>
                  <a:pt x="0" y="1182"/>
                  <a:pt x="0" y="1182"/>
                  <a:pt x="0" y="1182"/>
                </a:cubicBezTo>
                <a:cubicBezTo>
                  <a:pt x="0" y="1208"/>
                  <a:pt x="22" y="1230"/>
                  <a:pt x="48" y="1230"/>
                </a:cubicBezTo>
                <a:cubicBezTo>
                  <a:pt x="186" y="1230"/>
                  <a:pt x="186" y="1230"/>
                  <a:pt x="186" y="1230"/>
                </a:cubicBezTo>
                <a:cubicBezTo>
                  <a:pt x="186" y="1363"/>
                  <a:pt x="186" y="1363"/>
                  <a:pt x="186" y="1363"/>
                </a:cubicBezTo>
                <a:cubicBezTo>
                  <a:pt x="210" y="1363"/>
                  <a:pt x="210" y="1363"/>
                  <a:pt x="210" y="1363"/>
                </a:cubicBezTo>
                <a:cubicBezTo>
                  <a:pt x="210" y="1455"/>
                  <a:pt x="210" y="1455"/>
                  <a:pt x="210" y="1455"/>
                </a:cubicBezTo>
                <a:cubicBezTo>
                  <a:pt x="31" y="1504"/>
                  <a:pt x="31" y="1504"/>
                  <a:pt x="31" y="1504"/>
                </a:cubicBezTo>
                <a:cubicBezTo>
                  <a:pt x="31" y="1545"/>
                  <a:pt x="31" y="1545"/>
                  <a:pt x="31" y="1545"/>
                </a:cubicBezTo>
                <a:cubicBezTo>
                  <a:pt x="49" y="1543"/>
                  <a:pt x="49" y="1543"/>
                  <a:pt x="49" y="1543"/>
                </a:cubicBezTo>
                <a:cubicBezTo>
                  <a:pt x="49" y="1554"/>
                  <a:pt x="49" y="1554"/>
                  <a:pt x="49" y="1554"/>
                </a:cubicBezTo>
                <a:cubicBezTo>
                  <a:pt x="36" y="1558"/>
                  <a:pt x="26" y="1571"/>
                  <a:pt x="26" y="1586"/>
                </a:cubicBezTo>
                <a:cubicBezTo>
                  <a:pt x="26" y="1605"/>
                  <a:pt x="42" y="1620"/>
                  <a:pt x="61" y="1620"/>
                </a:cubicBezTo>
                <a:cubicBezTo>
                  <a:pt x="80" y="1620"/>
                  <a:pt x="95" y="1605"/>
                  <a:pt x="95" y="1586"/>
                </a:cubicBezTo>
                <a:cubicBezTo>
                  <a:pt x="95" y="1571"/>
                  <a:pt x="86" y="1558"/>
                  <a:pt x="73" y="1553"/>
                </a:cubicBezTo>
                <a:cubicBezTo>
                  <a:pt x="73" y="1541"/>
                  <a:pt x="73" y="1541"/>
                  <a:pt x="73" y="1541"/>
                </a:cubicBezTo>
                <a:cubicBezTo>
                  <a:pt x="210" y="1525"/>
                  <a:pt x="210" y="1525"/>
                  <a:pt x="210" y="1525"/>
                </a:cubicBezTo>
                <a:cubicBezTo>
                  <a:pt x="210" y="1537"/>
                  <a:pt x="210" y="1537"/>
                  <a:pt x="210" y="1537"/>
                </a:cubicBezTo>
                <a:cubicBezTo>
                  <a:pt x="215" y="1537"/>
                  <a:pt x="215" y="1537"/>
                  <a:pt x="215" y="1537"/>
                </a:cubicBezTo>
                <a:cubicBezTo>
                  <a:pt x="215" y="1594"/>
                  <a:pt x="215" y="1594"/>
                  <a:pt x="215" y="1594"/>
                </a:cubicBezTo>
                <a:cubicBezTo>
                  <a:pt x="228" y="1594"/>
                  <a:pt x="228" y="1594"/>
                  <a:pt x="228" y="1594"/>
                </a:cubicBezTo>
                <a:cubicBezTo>
                  <a:pt x="228" y="1627"/>
                  <a:pt x="228" y="1627"/>
                  <a:pt x="228" y="1627"/>
                </a:cubicBezTo>
                <a:cubicBezTo>
                  <a:pt x="258" y="1627"/>
                  <a:pt x="258" y="1627"/>
                  <a:pt x="258" y="1627"/>
                </a:cubicBezTo>
                <a:cubicBezTo>
                  <a:pt x="258" y="1594"/>
                  <a:pt x="258" y="1594"/>
                  <a:pt x="258" y="1594"/>
                </a:cubicBezTo>
                <a:cubicBezTo>
                  <a:pt x="271" y="1594"/>
                  <a:pt x="271" y="1594"/>
                  <a:pt x="271" y="1594"/>
                </a:cubicBezTo>
                <a:cubicBezTo>
                  <a:pt x="271" y="1537"/>
                  <a:pt x="271" y="1537"/>
                  <a:pt x="271" y="1537"/>
                </a:cubicBezTo>
                <a:cubicBezTo>
                  <a:pt x="276" y="1537"/>
                  <a:pt x="276" y="1537"/>
                  <a:pt x="276" y="1537"/>
                </a:cubicBezTo>
                <a:cubicBezTo>
                  <a:pt x="276" y="1525"/>
                  <a:pt x="276" y="1525"/>
                  <a:pt x="276" y="1525"/>
                </a:cubicBezTo>
                <a:cubicBezTo>
                  <a:pt x="411" y="1541"/>
                  <a:pt x="411" y="1541"/>
                  <a:pt x="411" y="1541"/>
                </a:cubicBezTo>
                <a:cubicBezTo>
                  <a:pt x="411" y="1553"/>
                  <a:pt x="411" y="1553"/>
                  <a:pt x="411" y="1553"/>
                </a:cubicBezTo>
                <a:cubicBezTo>
                  <a:pt x="398" y="1558"/>
                  <a:pt x="388" y="1571"/>
                  <a:pt x="388" y="1586"/>
                </a:cubicBezTo>
                <a:cubicBezTo>
                  <a:pt x="388" y="1605"/>
                  <a:pt x="404" y="1620"/>
                  <a:pt x="423" y="1620"/>
                </a:cubicBezTo>
                <a:cubicBezTo>
                  <a:pt x="442" y="1620"/>
                  <a:pt x="457" y="1605"/>
                  <a:pt x="457" y="1586"/>
                </a:cubicBezTo>
                <a:cubicBezTo>
                  <a:pt x="457" y="1571"/>
                  <a:pt x="448" y="1558"/>
                  <a:pt x="435" y="1554"/>
                </a:cubicBezTo>
                <a:cubicBezTo>
                  <a:pt x="435" y="1543"/>
                  <a:pt x="435" y="1543"/>
                  <a:pt x="435" y="1543"/>
                </a:cubicBezTo>
                <a:cubicBezTo>
                  <a:pt x="452" y="1545"/>
                  <a:pt x="452" y="1545"/>
                  <a:pt x="452" y="1545"/>
                </a:cubicBezTo>
                <a:cubicBezTo>
                  <a:pt x="452" y="1504"/>
                  <a:pt x="452" y="1504"/>
                  <a:pt x="452" y="1504"/>
                </a:cubicBezTo>
                <a:cubicBezTo>
                  <a:pt x="276" y="1456"/>
                  <a:pt x="276" y="1456"/>
                  <a:pt x="276" y="1456"/>
                </a:cubicBezTo>
                <a:cubicBezTo>
                  <a:pt x="276" y="1363"/>
                  <a:pt x="276" y="1363"/>
                  <a:pt x="276" y="1363"/>
                </a:cubicBezTo>
                <a:cubicBezTo>
                  <a:pt x="299" y="1363"/>
                  <a:pt x="299" y="1363"/>
                  <a:pt x="299" y="1363"/>
                </a:cubicBezTo>
                <a:cubicBezTo>
                  <a:pt x="299" y="1230"/>
                  <a:pt x="299" y="1230"/>
                  <a:pt x="299" y="1230"/>
                </a:cubicBezTo>
                <a:cubicBezTo>
                  <a:pt x="466" y="1230"/>
                  <a:pt x="466" y="1230"/>
                  <a:pt x="466" y="1230"/>
                </a:cubicBezTo>
                <a:cubicBezTo>
                  <a:pt x="493" y="1230"/>
                  <a:pt x="514" y="1208"/>
                  <a:pt x="514" y="1182"/>
                </a:cubicBezTo>
                <a:cubicBezTo>
                  <a:pt x="514" y="1173"/>
                  <a:pt x="514" y="1173"/>
                  <a:pt x="514" y="1173"/>
                </a:cubicBezTo>
                <a:cubicBezTo>
                  <a:pt x="514" y="1157"/>
                  <a:pt x="506" y="1143"/>
                  <a:pt x="494" y="1134"/>
                </a:cubicBezTo>
                <a:cubicBezTo>
                  <a:pt x="609" y="1134"/>
                  <a:pt x="609" y="1134"/>
                  <a:pt x="609" y="1134"/>
                </a:cubicBezTo>
                <a:cubicBezTo>
                  <a:pt x="538" y="1491"/>
                  <a:pt x="538" y="1491"/>
                  <a:pt x="538" y="1491"/>
                </a:cubicBezTo>
                <a:cubicBezTo>
                  <a:pt x="528" y="1539"/>
                  <a:pt x="562" y="1586"/>
                  <a:pt x="613" y="1596"/>
                </a:cubicBezTo>
                <a:cubicBezTo>
                  <a:pt x="664" y="1606"/>
                  <a:pt x="713" y="1576"/>
                  <a:pt x="722" y="1528"/>
                </a:cubicBezTo>
                <a:cubicBezTo>
                  <a:pt x="816" y="1057"/>
                  <a:pt x="816" y="1057"/>
                  <a:pt x="816" y="1057"/>
                </a:cubicBezTo>
                <a:cubicBezTo>
                  <a:pt x="816" y="1056"/>
                  <a:pt x="816" y="1054"/>
                  <a:pt x="816" y="1053"/>
                </a:cubicBezTo>
                <a:cubicBezTo>
                  <a:pt x="816" y="1053"/>
                  <a:pt x="816" y="1053"/>
                  <a:pt x="816" y="1053"/>
                </a:cubicBezTo>
                <a:cubicBezTo>
                  <a:pt x="817" y="1053"/>
                  <a:pt x="817" y="1052"/>
                  <a:pt x="817" y="1052"/>
                </a:cubicBezTo>
                <a:cubicBezTo>
                  <a:pt x="817" y="1051"/>
                  <a:pt x="817" y="1051"/>
                  <a:pt x="817" y="1051"/>
                </a:cubicBezTo>
                <a:cubicBezTo>
                  <a:pt x="818" y="1043"/>
                  <a:pt x="818" y="1035"/>
                  <a:pt x="818" y="1027"/>
                </a:cubicBezTo>
                <a:cubicBezTo>
                  <a:pt x="813" y="977"/>
                  <a:pt x="771" y="938"/>
                  <a:pt x="720" y="938"/>
                </a:cubicBezTo>
                <a:cubicBezTo>
                  <a:pt x="439" y="938"/>
                  <a:pt x="439" y="938"/>
                  <a:pt x="439" y="938"/>
                </a:cubicBezTo>
                <a:cubicBezTo>
                  <a:pt x="474" y="772"/>
                  <a:pt x="474" y="772"/>
                  <a:pt x="474" y="772"/>
                </a:cubicBezTo>
                <a:cubicBezTo>
                  <a:pt x="820" y="772"/>
                  <a:pt x="820" y="772"/>
                  <a:pt x="820" y="772"/>
                </a:cubicBezTo>
                <a:cubicBezTo>
                  <a:pt x="835" y="772"/>
                  <a:pt x="849" y="767"/>
                  <a:pt x="861" y="760"/>
                </a:cubicBezTo>
                <a:cubicBezTo>
                  <a:pt x="1231" y="760"/>
                  <a:pt x="1231" y="760"/>
                  <a:pt x="1231" y="760"/>
                </a:cubicBezTo>
                <a:cubicBezTo>
                  <a:pt x="1231" y="717"/>
                  <a:pt x="1231" y="717"/>
                  <a:pt x="1231" y="717"/>
                </a:cubicBezTo>
                <a:cubicBezTo>
                  <a:pt x="1238" y="717"/>
                  <a:pt x="1251" y="709"/>
                  <a:pt x="1245" y="707"/>
                </a:cubicBezTo>
                <a:cubicBezTo>
                  <a:pt x="1258" y="712"/>
                  <a:pt x="1258" y="712"/>
                  <a:pt x="1258" y="712"/>
                </a:cubicBezTo>
                <a:cubicBezTo>
                  <a:pt x="1427" y="272"/>
                  <a:pt x="1255" y="721"/>
                  <a:pt x="1428" y="267"/>
                </a:cubicBezTo>
                <a:cubicBezTo>
                  <a:pt x="1372" y="246"/>
                  <a:pt x="1400" y="256"/>
                  <a:pt x="1400" y="256"/>
                </a:cubicBezTo>
                <a:cubicBezTo>
                  <a:pt x="1235" y="687"/>
                  <a:pt x="1235" y="687"/>
                  <a:pt x="1235" y="687"/>
                </a:cubicBezTo>
                <a:cubicBezTo>
                  <a:pt x="1234" y="686"/>
                  <a:pt x="1232" y="686"/>
                  <a:pt x="1231" y="686"/>
                </a:cubicBezTo>
                <a:cubicBezTo>
                  <a:pt x="1223" y="686"/>
                  <a:pt x="1216" y="692"/>
                  <a:pt x="1215" y="700"/>
                </a:cubicBezTo>
                <a:cubicBezTo>
                  <a:pt x="898" y="700"/>
                  <a:pt x="898" y="700"/>
                  <a:pt x="898" y="700"/>
                </a:cubicBezTo>
                <a:cubicBezTo>
                  <a:pt x="898" y="698"/>
                  <a:pt x="898" y="695"/>
                  <a:pt x="898" y="693"/>
                </a:cubicBezTo>
                <a:cubicBezTo>
                  <a:pt x="898" y="650"/>
                  <a:pt x="863" y="615"/>
                  <a:pt x="820" y="615"/>
                </a:cubicBezTo>
                <a:cubicBezTo>
                  <a:pt x="507" y="615"/>
                  <a:pt x="507" y="615"/>
                  <a:pt x="507" y="615"/>
                </a:cubicBezTo>
                <a:cubicBezTo>
                  <a:pt x="526" y="525"/>
                  <a:pt x="526" y="525"/>
                  <a:pt x="526" y="525"/>
                </a:cubicBezTo>
                <a:cubicBezTo>
                  <a:pt x="542" y="447"/>
                  <a:pt x="492" y="371"/>
                  <a:pt x="415" y="354"/>
                </a:cubicBezTo>
                <a:cubicBezTo>
                  <a:pt x="367" y="344"/>
                  <a:pt x="367" y="344"/>
                  <a:pt x="367" y="344"/>
                </a:cubicBezTo>
                <a:cubicBezTo>
                  <a:pt x="289" y="328"/>
                  <a:pt x="213" y="378"/>
                  <a:pt x="196" y="456"/>
                </a:cubicBezTo>
                <a:cubicBezTo>
                  <a:pt x="151" y="670"/>
                  <a:pt x="151" y="670"/>
                  <a:pt x="151" y="670"/>
                </a:cubicBezTo>
                <a:cubicBezTo>
                  <a:pt x="138" y="730"/>
                  <a:pt x="138" y="730"/>
                  <a:pt x="138" y="730"/>
                </a:cubicBezTo>
                <a:cubicBezTo>
                  <a:pt x="138" y="578"/>
                  <a:pt x="138" y="578"/>
                  <a:pt x="138" y="578"/>
                </a:cubicBezTo>
                <a:cubicBezTo>
                  <a:pt x="138" y="552"/>
                  <a:pt x="117" y="530"/>
                  <a:pt x="90" y="530"/>
                </a:cubicBezTo>
                <a:cubicBezTo>
                  <a:pt x="54" y="530"/>
                  <a:pt x="54" y="530"/>
                  <a:pt x="54" y="530"/>
                </a:cubicBezTo>
                <a:cubicBezTo>
                  <a:pt x="28" y="530"/>
                  <a:pt x="6" y="552"/>
                  <a:pt x="6" y="578"/>
                </a:cubicBezTo>
                <a:cubicBezTo>
                  <a:pt x="6" y="918"/>
                  <a:pt x="6" y="918"/>
                  <a:pt x="6" y="918"/>
                </a:cubicBezTo>
                <a:cubicBezTo>
                  <a:pt x="6" y="943"/>
                  <a:pt x="25" y="964"/>
                  <a:pt x="49" y="966"/>
                </a:cubicBezTo>
                <a:cubicBezTo>
                  <a:pt x="49" y="1125"/>
                  <a:pt x="49" y="1125"/>
                  <a:pt x="49" y="1125"/>
                </a:cubicBezTo>
                <a:cubicBezTo>
                  <a:pt x="48" y="1125"/>
                  <a:pt x="48" y="1125"/>
                  <a:pt x="48" y="1125"/>
                </a:cubicBezTo>
                <a:cubicBezTo>
                  <a:pt x="22" y="1125"/>
                  <a:pt x="0" y="1146"/>
                  <a:pt x="0" y="1173"/>
                </a:cubicBezTo>
                <a:close/>
                <a:moveTo>
                  <a:pt x="96" y="1084"/>
                </a:moveTo>
                <a:cubicBezTo>
                  <a:pt x="106" y="1101"/>
                  <a:pt x="121" y="1116"/>
                  <a:pt x="140" y="1125"/>
                </a:cubicBezTo>
                <a:cubicBezTo>
                  <a:pt x="96" y="1125"/>
                  <a:pt x="96" y="1125"/>
                  <a:pt x="96" y="1125"/>
                </a:cubicBezTo>
                <a:lnTo>
                  <a:pt x="96" y="1084"/>
                </a:lnTo>
                <a:close/>
                <a:moveTo>
                  <a:pt x="1084" y="1519"/>
                </a:moveTo>
                <a:cubicBezTo>
                  <a:pt x="824" y="1519"/>
                  <a:pt x="824" y="1519"/>
                  <a:pt x="824" y="1519"/>
                </a:cubicBezTo>
                <a:cubicBezTo>
                  <a:pt x="824" y="1618"/>
                  <a:pt x="824" y="1618"/>
                  <a:pt x="824" y="1618"/>
                </a:cubicBezTo>
                <a:cubicBezTo>
                  <a:pt x="1443" y="1618"/>
                  <a:pt x="1443" y="1618"/>
                  <a:pt x="1443" y="1618"/>
                </a:cubicBezTo>
                <a:cubicBezTo>
                  <a:pt x="1443" y="1519"/>
                  <a:pt x="1443" y="1519"/>
                  <a:pt x="1443" y="1519"/>
                </a:cubicBezTo>
                <a:cubicBezTo>
                  <a:pt x="1293" y="1519"/>
                  <a:pt x="1293" y="1519"/>
                  <a:pt x="1293" y="1519"/>
                </a:cubicBezTo>
                <a:cubicBezTo>
                  <a:pt x="1293" y="870"/>
                  <a:pt x="1293" y="870"/>
                  <a:pt x="1293" y="870"/>
                </a:cubicBezTo>
                <a:cubicBezTo>
                  <a:pt x="1443" y="870"/>
                  <a:pt x="1443" y="870"/>
                  <a:pt x="1443" y="870"/>
                </a:cubicBezTo>
                <a:cubicBezTo>
                  <a:pt x="1443" y="772"/>
                  <a:pt x="1443" y="772"/>
                  <a:pt x="1443" y="772"/>
                </a:cubicBezTo>
                <a:cubicBezTo>
                  <a:pt x="586" y="772"/>
                  <a:pt x="586" y="772"/>
                  <a:pt x="586" y="772"/>
                </a:cubicBezTo>
                <a:cubicBezTo>
                  <a:pt x="586" y="870"/>
                  <a:pt x="586" y="870"/>
                  <a:pt x="586" y="870"/>
                </a:cubicBezTo>
                <a:cubicBezTo>
                  <a:pt x="1084" y="870"/>
                  <a:pt x="1084" y="870"/>
                  <a:pt x="1084" y="870"/>
                </a:cubicBezTo>
                <a:lnTo>
                  <a:pt x="1084" y="151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53729" tIns="26867" rIns="53729" bIns="26867" numCol="1" anchor="t" anchorCtr="0" compatLnSpc="1"/>
          <a:lstStyle/>
          <a:p>
            <a:endParaRPr lang="en-US" sz="1700" dirty="0"/>
          </a:p>
        </p:txBody>
      </p:sp>
      <p:grpSp>
        <p:nvGrpSpPr>
          <p:cNvPr id="47" name="组合 18"/>
          <p:cNvGrpSpPr/>
          <p:nvPr/>
        </p:nvGrpSpPr>
        <p:grpSpPr>
          <a:xfrm>
            <a:off x="3248683" y="830302"/>
            <a:ext cx="1790846" cy="1163039"/>
            <a:chOff x="7305917" y="3618283"/>
            <a:chExt cx="2387794" cy="1550718"/>
          </a:xfrm>
        </p:grpSpPr>
        <p:sp>
          <p:nvSpPr>
            <p:cNvPr id="48" name="Cloud Callout 11"/>
            <p:cNvSpPr/>
            <p:nvPr/>
          </p:nvSpPr>
          <p:spPr bwMode="auto">
            <a:xfrm>
              <a:off x="7305917" y="3618283"/>
              <a:ext cx="2387794" cy="1550718"/>
            </a:xfrm>
            <a:prstGeom prst="cloudCallout">
              <a:avLst>
                <a:gd name="adj1" fmla="val -90339"/>
                <a:gd name="adj2" fmla="val 18228"/>
              </a:avLst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35823" rIns="35823" bIns="71639" numCol="1" spcCol="0" rtlCol="0" fromWordArt="0" anchor="b" anchorCtr="0" forceAA="0" compatLnSpc="1">
              <a:noAutofit/>
            </a:bodyPr>
            <a:lstStyle/>
            <a:p>
              <a:endParaRPr lang="en-US" altLang="zh-CN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7565021" y="4158132"/>
              <a:ext cx="1869439" cy="61383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发微信群</a:t>
              </a:r>
              <a:endParaRPr 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TextBox 12"/>
          <p:cNvSpPr txBox="1"/>
          <p:nvPr/>
        </p:nvSpPr>
        <p:spPr>
          <a:xfrm>
            <a:off x="5927090" y="1129665"/>
            <a:ext cx="1623060" cy="15227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人多：</a:t>
            </a:r>
            <a:endParaRPr lang="zh-CN" sz="105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最可能回答小问题</a:t>
            </a:r>
            <a:endParaRPr lang="zh-CN" sz="105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可互动：</a:t>
            </a:r>
            <a:endParaRPr lang="zh-CN" sz="105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图文结合可以描述好问题</a:t>
            </a:r>
            <a:endParaRPr lang="zh-CN" sz="105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与自己相关性高：</a:t>
            </a:r>
            <a:endParaRPr lang="zh-CN" sz="105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最懂而又空闲的人</a:t>
            </a:r>
            <a:endParaRPr lang="zh-CN" sz="105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2826" y="159606"/>
            <a:ext cx="1578837" cy="521970"/>
          </a:xfrm>
          <a:prstGeom prst="rect">
            <a:avLst/>
          </a:prstGeom>
          <a:solidFill>
            <a:srgbClr val="DD2431"/>
          </a:solidFill>
          <a:ln w="19050"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办法</a:t>
            </a:r>
            <a:endParaRPr 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71570" y="1026795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最好的办法</a:t>
            </a:r>
            <a:endParaRPr lang="zh-CN" altLang="en-US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22"/>
          <p:cNvSpPr txBox="1"/>
          <p:nvPr/>
        </p:nvSpPr>
        <p:spPr>
          <a:xfrm>
            <a:off x="1347474" y="3317705"/>
            <a:ext cx="1104327" cy="251460"/>
          </a:xfrm>
          <a:prstGeom prst="rect">
            <a:avLst/>
          </a:prstGeom>
          <a:noFill/>
        </p:spPr>
        <p:txBody>
          <a:bodyPr wrap="square" lIns="68566" tIns="34282" rIns="68566" bIns="34282" rtlCol="0">
            <a:spAutoFit/>
          </a:bodyPr>
          <a:p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懂的，看不到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25"/>
          <p:cNvSpPr txBox="1"/>
          <p:nvPr/>
        </p:nvSpPr>
        <p:spPr>
          <a:xfrm>
            <a:off x="1357978" y="3572185"/>
            <a:ext cx="2437076" cy="214630"/>
          </a:xfrm>
          <a:prstGeom prst="rect">
            <a:avLst/>
          </a:prstGeom>
          <a:noFill/>
        </p:spPr>
        <p:txBody>
          <a:bodyPr wrap="square" lIns="68566" tIns="34282" rIns="68566" bIns="34282" rtlCol="0">
            <a:spAutoFit/>
          </a:bodyPr>
          <a:p>
            <a:pPr defTabSz="913765">
              <a:lnSpc>
                <a:spcPct val="120000"/>
              </a:lnSpc>
              <a:defRPr/>
            </a:pP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看不到，或者忽略了消息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32492" y="3347891"/>
            <a:ext cx="444419" cy="41087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6" tIns="34282" rIns="68566" bIns="34282" rtlCol="0" anchor="ctr"/>
          <a:p>
            <a:pPr algn="ctr"/>
            <a:r>
              <a:rPr lang="en-US" altLang="zh-CN" sz="2400" dirty="0">
                <a:solidFill>
                  <a:prstClr val="white"/>
                </a:solidFill>
                <a:ea typeface="微软雅黑" panose="020B0503020204020204" pitchFamily="34" charset="-122"/>
              </a:rPr>
              <a:t>A</a:t>
            </a:r>
            <a:endParaRPr lang="zh-CN" altLang="en-US" sz="240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117590" y="3317875"/>
            <a:ext cx="1870710" cy="251460"/>
          </a:xfrm>
          <a:prstGeom prst="rect">
            <a:avLst/>
          </a:prstGeom>
          <a:noFill/>
        </p:spPr>
        <p:txBody>
          <a:bodyPr wrap="square" lIns="68566" tIns="34282" rIns="68566" bIns="34282" rtlCol="0">
            <a:spAutoFit/>
          </a:bodyPr>
          <a:p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不懂，回答不了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128098" y="3591950"/>
            <a:ext cx="2437076" cy="214630"/>
          </a:xfrm>
          <a:prstGeom prst="rect">
            <a:avLst/>
          </a:prstGeom>
          <a:noFill/>
        </p:spPr>
        <p:txBody>
          <a:bodyPr wrap="square" lIns="68566" tIns="34282" rIns="68566" bIns="34282" rtlCol="0">
            <a:spAutoFit/>
          </a:bodyPr>
          <a:p>
            <a:pPr defTabSz="913765">
              <a:lnSpc>
                <a:spcPct val="120000"/>
              </a:lnSpc>
              <a:defRPr/>
            </a:pP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空闲的人看到了，回答不了问题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5602612" y="3367656"/>
            <a:ext cx="444419" cy="41087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6" tIns="34282" rIns="68566" bIns="34282" rtlCol="0" anchor="ctr"/>
          <a:p>
            <a:pPr algn="ctr"/>
            <a:r>
              <a:rPr lang="en-US" sz="2400" dirty="0">
                <a:solidFill>
                  <a:prstClr val="white"/>
                </a:solidFill>
              </a:rPr>
              <a:t>B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22" name="TextBox 122"/>
          <p:cNvSpPr txBox="1"/>
          <p:nvPr/>
        </p:nvSpPr>
        <p:spPr>
          <a:xfrm>
            <a:off x="1347183" y="4263390"/>
            <a:ext cx="1478280" cy="251460"/>
          </a:xfrm>
          <a:prstGeom prst="rect">
            <a:avLst/>
          </a:prstGeom>
          <a:noFill/>
        </p:spPr>
        <p:txBody>
          <a:bodyPr wrap="square" lIns="68566" tIns="34282" rIns="68566" bIns="34282" rtlCol="0">
            <a:spAutoFit/>
          </a:bodyPr>
          <a:p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懂的，不想回答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25"/>
          <p:cNvSpPr txBox="1"/>
          <p:nvPr/>
        </p:nvSpPr>
        <p:spPr>
          <a:xfrm>
            <a:off x="1347183" y="4517700"/>
            <a:ext cx="2437076" cy="214630"/>
          </a:xfrm>
          <a:prstGeom prst="rect">
            <a:avLst/>
          </a:prstGeom>
          <a:noFill/>
        </p:spPr>
        <p:txBody>
          <a:bodyPr wrap="square" lIns="68566" tIns="34282" rIns="68566" bIns="34282" rtlCol="0">
            <a:spAutoFit/>
          </a:bodyPr>
          <a:p>
            <a:pPr defTabSz="913765">
              <a:lnSpc>
                <a:spcPct val="120000"/>
              </a:lnSpc>
              <a:defRPr/>
            </a:pP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看到了，但是没回答的欲望，对个别问题有顾虑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821697" y="4293406"/>
            <a:ext cx="444419" cy="41087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6" tIns="34282" rIns="68566" bIns="34282" rtlCol="0" anchor="ctr"/>
          <a:p>
            <a:pPr algn="ctr"/>
            <a:r>
              <a:rPr lang="en-US" altLang="zh-CN" sz="2400" dirty="0">
                <a:solidFill>
                  <a:prstClr val="white"/>
                </a:solidFill>
                <a:ea typeface="微软雅黑" panose="020B0503020204020204" pitchFamily="34" charset="-122"/>
              </a:rPr>
              <a:t>A</a:t>
            </a:r>
            <a:endParaRPr lang="zh-CN" altLang="en-US" sz="240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28" name="TextBox 75"/>
          <p:cNvSpPr txBox="1"/>
          <p:nvPr/>
        </p:nvSpPr>
        <p:spPr>
          <a:xfrm>
            <a:off x="6128098" y="4263390"/>
            <a:ext cx="1870710" cy="251460"/>
          </a:xfrm>
          <a:prstGeom prst="rect">
            <a:avLst/>
          </a:prstGeom>
          <a:noFill/>
        </p:spPr>
        <p:txBody>
          <a:bodyPr wrap="square" lIns="68566" tIns="34282" rIns="68566" bIns="34282" rtlCol="0">
            <a:spAutoFit/>
          </a:bodyPr>
          <a:p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不懂，乱回答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76"/>
          <p:cNvSpPr txBox="1"/>
          <p:nvPr/>
        </p:nvSpPr>
        <p:spPr>
          <a:xfrm>
            <a:off x="6128098" y="4537465"/>
            <a:ext cx="2437076" cy="214630"/>
          </a:xfrm>
          <a:prstGeom prst="rect">
            <a:avLst/>
          </a:prstGeom>
          <a:noFill/>
        </p:spPr>
        <p:txBody>
          <a:bodyPr wrap="square" lIns="68566" tIns="34282" rIns="68566" bIns="34282" rtlCol="0">
            <a:spAutoFit/>
          </a:bodyPr>
          <a:p>
            <a:pPr defTabSz="913765">
              <a:lnSpc>
                <a:spcPct val="120000"/>
              </a:lnSpc>
              <a:defRPr/>
            </a:pP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空闲的人看到了，乱回答一通，带偏了话题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5602612" y="4313171"/>
            <a:ext cx="444419" cy="41087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6" tIns="34282" rIns="68566" bIns="34282" rtlCol="0" anchor="ctr"/>
          <a:p>
            <a:pPr algn="ctr"/>
            <a:r>
              <a:rPr lang="en-US" sz="2400" dirty="0">
                <a:solidFill>
                  <a:prstClr val="white"/>
                </a:solidFill>
              </a:rPr>
              <a:t>B</a:t>
            </a:r>
            <a:endParaRPr lang="en-US" sz="2400" dirty="0">
              <a:solidFill>
                <a:prstClr val="white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decel="3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6" grpId="0"/>
      <p:bldP spid="8" grpId="0"/>
      <p:bldP spid="20" grpId="0" bldLvl="0" animBg="1"/>
      <p:bldP spid="76" grpId="0"/>
      <p:bldP spid="77" grpId="0"/>
      <p:bldP spid="78" grpId="0" bldLvl="0" animBg="1"/>
      <p:bldP spid="22" grpId="0"/>
      <p:bldP spid="23" grpId="0"/>
      <p:bldP spid="24" grpId="0" bldLvl="0" animBg="1"/>
      <p:bldP spid="28" grpId="0"/>
      <p:bldP spid="29" grpId="0"/>
      <p:bldP spid="30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股权设想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32"/>
          <p:cNvSpPr txBox="1"/>
          <p:nvPr/>
        </p:nvSpPr>
        <p:spPr>
          <a:xfrm>
            <a:off x="1443281" y="3526222"/>
            <a:ext cx="1764196" cy="2755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34"/>
          <p:cNvSpPr txBox="1"/>
          <p:nvPr/>
        </p:nvSpPr>
        <p:spPr>
          <a:xfrm>
            <a:off x="3673644" y="3526222"/>
            <a:ext cx="1764196" cy="2755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35"/>
          <p:cNvSpPr txBox="1"/>
          <p:nvPr/>
        </p:nvSpPr>
        <p:spPr>
          <a:xfrm>
            <a:off x="5997096" y="3526222"/>
            <a:ext cx="1764196" cy="2755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715320" y="1300947"/>
            <a:ext cx="1686729" cy="1987900"/>
            <a:chOff x="6248641" y="2151930"/>
            <a:chExt cx="2255105" cy="2658581"/>
          </a:xfrm>
        </p:grpSpPr>
        <p:sp>
          <p:nvSpPr>
            <p:cNvPr id="13" name="任意多边形 12"/>
            <p:cNvSpPr/>
            <p:nvPr/>
          </p:nvSpPr>
          <p:spPr>
            <a:xfrm flipH="1">
              <a:off x="8063373" y="3175567"/>
              <a:ext cx="440373" cy="104557"/>
            </a:xfrm>
            <a:custGeom>
              <a:avLst/>
              <a:gdLst>
                <a:gd name="connsiteX0" fmla="*/ 440373 w 440373"/>
                <a:gd name="connsiteY0" fmla="*/ 0 h 104557"/>
                <a:gd name="connsiteX1" fmla="*/ 0 w 440373"/>
                <a:gd name="connsiteY1" fmla="*/ 0 h 104557"/>
                <a:gd name="connsiteX2" fmla="*/ 97713 w 440373"/>
                <a:gd name="connsiteY2" fmla="*/ 104557 h 104557"/>
                <a:gd name="connsiteX3" fmla="*/ 440373 w 440373"/>
                <a:gd name="connsiteY3" fmla="*/ 104557 h 10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373" h="104557">
                  <a:moveTo>
                    <a:pt x="440373" y="0"/>
                  </a:moveTo>
                  <a:lnTo>
                    <a:pt x="0" y="0"/>
                  </a:lnTo>
                  <a:lnTo>
                    <a:pt x="97713" y="104557"/>
                  </a:lnTo>
                  <a:lnTo>
                    <a:pt x="440373" y="10455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6248641" y="3175567"/>
              <a:ext cx="448795" cy="112613"/>
            </a:xfrm>
            <a:custGeom>
              <a:avLst/>
              <a:gdLst>
                <a:gd name="connsiteX0" fmla="*/ 0 w 448795"/>
                <a:gd name="connsiteY0" fmla="*/ 0 h 112613"/>
                <a:gd name="connsiteX1" fmla="*/ 448795 w 448795"/>
                <a:gd name="connsiteY1" fmla="*/ 0 h 112613"/>
                <a:gd name="connsiteX2" fmla="*/ 448795 w 448795"/>
                <a:gd name="connsiteY2" fmla="*/ 112613 h 112613"/>
                <a:gd name="connsiteX3" fmla="*/ 95917 w 448795"/>
                <a:gd name="connsiteY3" fmla="*/ 112613 h 11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795" h="112613">
                  <a:moveTo>
                    <a:pt x="0" y="0"/>
                  </a:moveTo>
                  <a:lnTo>
                    <a:pt x="448795" y="0"/>
                  </a:lnTo>
                  <a:lnTo>
                    <a:pt x="448795" y="112613"/>
                  </a:lnTo>
                  <a:lnTo>
                    <a:pt x="95917" y="1126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6682909" y="4689181"/>
              <a:ext cx="1405969" cy="121330"/>
            </a:xfrm>
            <a:custGeom>
              <a:avLst/>
              <a:gdLst>
                <a:gd name="connsiteX0" fmla="*/ 0 w 1584000"/>
                <a:gd name="connsiteY0" fmla="*/ 0 h 134747"/>
                <a:gd name="connsiteX1" fmla="*/ 1584000 w 1584000"/>
                <a:gd name="connsiteY1" fmla="*/ 0 h 134747"/>
                <a:gd name="connsiteX2" fmla="*/ 1584000 w 1584000"/>
                <a:gd name="connsiteY2" fmla="*/ 3638 h 134747"/>
                <a:gd name="connsiteX3" fmla="*/ 1480374 w 1584000"/>
                <a:gd name="connsiteY3" fmla="*/ 134747 h 134747"/>
                <a:gd name="connsiteX4" fmla="*/ 104224 w 1584000"/>
                <a:gd name="connsiteY4" fmla="*/ 134747 h 134747"/>
                <a:gd name="connsiteX5" fmla="*/ 0 w 1584000"/>
                <a:gd name="connsiteY5" fmla="*/ 2882 h 134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4000" h="134747">
                  <a:moveTo>
                    <a:pt x="0" y="0"/>
                  </a:moveTo>
                  <a:lnTo>
                    <a:pt x="1584000" y="0"/>
                  </a:lnTo>
                  <a:lnTo>
                    <a:pt x="1584000" y="3638"/>
                  </a:lnTo>
                  <a:lnTo>
                    <a:pt x="1480374" y="134747"/>
                  </a:lnTo>
                  <a:lnTo>
                    <a:pt x="104224" y="134747"/>
                  </a:lnTo>
                  <a:lnTo>
                    <a:pt x="0" y="28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23"/>
            <p:cNvSpPr>
              <a:spLocks noChangeAspect="1"/>
            </p:cNvSpPr>
            <p:nvPr/>
          </p:nvSpPr>
          <p:spPr bwMode="auto">
            <a:xfrm>
              <a:off x="7099764" y="2752986"/>
              <a:ext cx="585099" cy="474528"/>
            </a:xfrm>
            <a:custGeom>
              <a:avLst/>
              <a:gdLst>
                <a:gd name="T0" fmla="*/ 107 w 107"/>
                <a:gd name="T1" fmla="*/ 10 h 87"/>
                <a:gd name="T2" fmla="*/ 95 w 107"/>
                <a:gd name="T3" fmla="*/ 13 h 87"/>
                <a:gd name="T4" fmla="*/ 104 w 107"/>
                <a:gd name="T5" fmla="*/ 1 h 87"/>
                <a:gd name="T6" fmla="*/ 90 w 107"/>
                <a:gd name="T7" fmla="*/ 7 h 87"/>
                <a:gd name="T8" fmla="*/ 74 w 107"/>
                <a:gd name="T9" fmla="*/ 0 h 87"/>
                <a:gd name="T10" fmla="*/ 52 w 107"/>
                <a:gd name="T11" fmla="*/ 22 h 87"/>
                <a:gd name="T12" fmla="*/ 53 w 107"/>
                <a:gd name="T13" fmla="*/ 27 h 87"/>
                <a:gd name="T14" fmla="*/ 7 w 107"/>
                <a:gd name="T15" fmla="*/ 4 h 87"/>
                <a:gd name="T16" fmla="*/ 4 w 107"/>
                <a:gd name="T17" fmla="*/ 15 h 87"/>
                <a:gd name="T18" fmla="*/ 14 w 107"/>
                <a:gd name="T19" fmla="*/ 33 h 87"/>
                <a:gd name="T20" fmla="*/ 4 w 107"/>
                <a:gd name="T21" fmla="*/ 30 h 87"/>
                <a:gd name="T22" fmla="*/ 4 w 107"/>
                <a:gd name="T23" fmla="*/ 31 h 87"/>
                <a:gd name="T24" fmla="*/ 22 w 107"/>
                <a:gd name="T25" fmla="*/ 52 h 87"/>
                <a:gd name="T26" fmla="*/ 16 w 107"/>
                <a:gd name="T27" fmla="*/ 53 h 87"/>
                <a:gd name="T28" fmla="*/ 12 w 107"/>
                <a:gd name="T29" fmla="*/ 53 h 87"/>
                <a:gd name="T30" fmla="*/ 32 w 107"/>
                <a:gd name="T31" fmla="*/ 68 h 87"/>
                <a:gd name="T32" fmla="*/ 5 w 107"/>
                <a:gd name="T33" fmla="*/ 77 h 87"/>
                <a:gd name="T34" fmla="*/ 0 w 107"/>
                <a:gd name="T35" fmla="*/ 77 h 87"/>
                <a:gd name="T36" fmla="*/ 33 w 107"/>
                <a:gd name="T37" fmla="*/ 87 h 87"/>
                <a:gd name="T38" fmla="*/ 96 w 107"/>
                <a:gd name="T39" fmla="*/ 24 h 87"/>
                <a:gd name="T40" fmla="*/ 96 w 107"/>
                <a:gd name="T41" fmla="*/ 21 h 87"/>
                <a:gd name="T42" fmla="*/ 107 w 107"/>
                <a:gd name="T43" fmla="*/ 1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7" h="87">
                  <a:moveTo>
                    <a:pt x="107" y="10"/>
                  </a:moveTo>
                  <a:cubicBezTo>
                    <a:pt x="103" y="12"/>
                    <a:pt x="99" y="13"/>
                    <a:pt x="95" y="13"/>
                  </a:cubicBezTo>
                  <a:cubicBezTo>
                    <a:pt x="99" y="11"/>
                    <a:pt x="103" y="6"/>
                    <a:pt x="104" y="1"/>
                  </a:cubicBezTo>
                  <a:cubicBezTo>
                    <a:pt x="100" y="4"/>
                    <a:pt x="95" y="6"/>
                    <a:pt x="90" y="7"/>
                  </a:cubicBezTo>
                  <a:cubicBezTo>
                    <a:pt x="86" y="2"/>
                    <a:pt x="80" y="0"/>
                    <a:pt x="74" y="0"/>
                  </a:cubicBezTo>
                  <a:cubicBezTo>
                    <a:pt x="62" y="0"/>
                    <a:pt x="52" y="9"/>
                    <a:pt x="52" y="22"/>
                  </a:cubicBezTo>
                  <a:cubicBezTo>
                    <a:pt x="52" y="23"/>
                    <a:pt x="52" y="25"/>
                    <a:pt x="53" y="27"/>
                  </a:cubicBezTo>
                  <a:cubicBezTo>
                    <a:pt x="34" y="26"/>
                    <a:pt x="18" y="17"/>
                    <a:pt x="7" y="4"/>
                  </a:cubicBezTo>
                  <a:cubicBezTo>
                    <a:pt x="5" y="7"/>
                    <a:pt x="4" y="11"/>
                    <a:pt x="4" y="15"/>
                  </a:cubicBezTo>
                  <a:cubicBezTo>
                    <a:pt x="4" y="22"/>
                    <a:pt x="8" y="29"/>
                    <a:pt x="14" y="33"/>
                  </a:cubicBezTo>
                  <a:cubicBezTo>
                    <a:pt x="10" y="33"/>
                    <a:pt x="7" y="32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41"/>
                    <a:pt x="12" y="50"/>
                    <a:pt x="22" y="52"/>
                  </a:cubicBezTo>
                  <a:cubicBezTo>
                    <a:pt x="20" y="53"/>
                    <a:pt x="18" y="53"/>
                    <a:pt x="16" y="53"/>
                  </a:cubicBezTo>
                  <a:cubicBezTo>
                    <a:pt x="14" y="53"/>
                    <a:pt x="13" y="53"/>
                    <a:pt x="12" y="53"/>
                  </a:cubicBezTo>
                  <a:cubicBezTo>
                    <a:pt x="15" y="61"/>
                    <a:pt x="23" y="68"/>
                    <a:pt x="32" y="68"/>
                  </a:cubicBezTo>
                  <a:cubicBezTo>
                    <a:pt x="25" y="74"/>
                    <a:pt x="15" y="77"/>
                    <a:pt x="5" y="77"/>
                  </a:cubicBezTo>
                  <a:cubicBezTo>
                    <a:pt x="3" y="77"/>
                    <a:pt x="1" y="77"/>
                    <a:pt x="0" y="77"/>
                  </a:cubicBezTo>
                  <a:cubicBezTo>
                    <a:pt x="9" y="83"/>
                    <a:pt x="21" y="87"/>
                    <a:pt x="33" y="87"/>
                  </a:cubicBezTo>
                  <a:cubicBezTo>
                    <a:pt x="74" y="87"/>
                    <a:pt x="96" y="53"/>
                    <a:pt x="96" y="24"/>
                  </a:cubicBezTo>
                  <a:cubicBezTo>
                    <a:pt x="96" y="23"/>
                    <a:pt x="96" y="22"/>
                    <a:pt x="96" y="21"/>
                  </a:cubicBezTo>
                  <a:cubicBezTo>
                    <a:pt x="101" y="18"/>
                    <a:pt x="104" y="14"/>
                    <a:pt x="107" y="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31"/>
            <p:cNvSpPr txBox="1"/>
            <p:nvPr/>
          </p:nvSpPr>
          <p:spPr>
            <a:xfrm>
              <a:off x="6815406" y="3919198"/>
              <a:ext cx="1059521" cy="36856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珠江数码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上箭头 29"/>
            <p:cNvSpPr/>
            <p:nvPr/>
          </p:nvSpPr>
          <p:spPr>
            <a:xfrm>
              <a:off x="6262497" y="2151930"/>
              <a:ext cx="2220204" cy="2533392"/>
            </a:xfrm>
            <a:prstGeom prst="upArrow">
              <a:avLst>
                <a:gd name="adj1" fmla="val 61972"/>
                <a:gd name="adj2" fmla="val 46169"/>
              </a:avLst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n>
                  <a:gradFill>
                    <a:gsLst>
                      <a:gs pos="0">
                        <a:srgbClr val="FBF56F"/>
                      </a:gs>
                      <a:gs pos="100000">
                        <a:srgbClr val="DEB024"/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485318" y="1294200"/>
            <a:ext cx="1686729" cy="1987900"/>
            <a:chOff x="1053979" y="2124220"/>
            <a:chExt cx="2255105" cy="2658581"/>
          </a:xfrm>
        </p:grpSpPr>
        <p:grpSp>
          <p:nvGrpSpPr>
            <p:cNvPr id="57" name="组合 56"/>
            <p:cNvGrpSpPr/>
            <p:nvPr/>
          </p:nvGrpSpPr>
          <p:grpSpPr>
            <a:xfrm>
              <a:off x="1914144" y="2775917"/>
              <a:ext cx="527204" cy="504207"/>
              <a:chOff x="1004888" y="993775"/>
              <a:chExt cx="2438400" cy="2332038"/>
            </a:xfrm>
            <a:gradFill>
              <a:gsLst>
                <a:gs pos="0">
                  <a:srgbClr val="FDFA75"/>
                </a:gs>
                <a:gs pos="100000">
                  <a:srgbClr val="D79E11"/>
                </a:gs>
              </a:gsLst>
              <a:lin ang="2700000" scaled="1"/>
            </a:gradFill>
          </p:grpSpPr>
          <p:sp>
            <p:nvSpPr>
              <p:cNvPr id="58" name="Freeform 25"/>
              <p:cNvSpPr/>
              <p:nvPr/>
            </p:nvSpPr>
            <p:spPr bwMode="auto">
              <a:xfrm>
                <a:off x="1898651" y="2670175"/>
                <a:ext cx="655638" cy="655638"/>
              </a:xfrm>
              <a:custGeom>
                <a:avLst/>
                <a:gdLst>
                  <a:gd name="T0" fmla="*/ 206 w 413"/>
                  <a:gd name="T1" fmla="*/ 413 h 413"/>
                  <a:gd name="T2" fmla="*/ 0 w 413"/>
                  <a:gd name="T3" fmla="*/ 0 h 413"/>
                  <a:gd name="T4" fmla="*/ 413 w 413"/>
                  <a:gd name="T5" fmla="*/ 0 h 413"/>
                  <a:gd name="T6" fmla="*/ 206 w 413"/>
                  <a:gd name="T7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3" h="413">
                    <a:moveTo>
                      <a:pt x="206" y="413"/>
                    </a:moveTo>
                    <a:lnTo>
                      <a:pt x="0" y="0"/>
                    </a:lnTo>
                    <a:lnTo>
                      <a:pt x="413" y="0"/>
                    </a:lnTo>
                    <a:lnTo>
                      <a:pt x="206" y="4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任意多边形 58"/>
              <p:cNvSpPr>
                <a:spLocks noChangeArrowheads="1"/>
              </p:cNvSpPr>
              <p:nvPr/>
            </p:nvSpPr>
            <p:spPr bwMode="auto">
              <a:xfrm>
                <a:off x="1004888" y="993775"/>
                <a:ext cx="2438400" cy="1774825"/>
              </a:xfrm>
              <a:custGeom>
                <a:avLst/>
                <a:gdLst>
                  <a:gd name="connsiteX0" fmla="*/ 290196 w 2438400"/>
                  <a:gd name="connsiteY0" fmla="*/ 0 h 1774825"/>
                  <a:gd name="connsiteX1" fmla="*/ 2151973 w 2438400"/>
                  <a:gd name="connsiteY1" fmla="*/ 0 h 1774825"/>
                  <a:gd name="connsiteX2" fmla="*/ 2438400 w 2438400"/>
                  <a:gd name="connsiteY2" fmla="*/ 286384 h 1774825"/>
                  <a:gd name="connsiteX3" fmla="*/ 2438400 w 2438400"/>
                  <a:gd name="connsiteY3" fmla="*/ 1484673 h 1774825"/>
                  <a:gd name="connsiteX4" fmla="*/ 2151973 w 2438400"/>
                  <a:gd name="connsiteY4" fmla="*/ 1774825 h 1774825"/>
                  <a:gd name="connsiteX5" fmla="*/ 290196 w 2438400"/>
                  <a:gd name="connsiteY5" fmla="*/ 1774825 h 1774825"/>
                  <a:gd name="connsiteX6" fmla="*/ 0 w 2438400"/>
                  <a:gd name="connsiteY6" fmla="*/ 1484673 h 1774825"/>
                  <a:gd name="connsiteX7" fmla="*/ 0 w 2438400"/>
                  <a:gd name="connsiteY7" fmla="*/ 286384 h 1774825"/>
                  <a:gd name="connsiteX8" fmla="*/ 290196 w 2438400"/>
                  <a:gd name="connsiteY8" fmla="*/ 0 h 1774825"/>
                  <a:gd name="connsiteX9" fmla="*/ 471488 w 2438400"/>
                  <a:gd name="connsiteY9" fmla="*/ 425450 h 1774825"/>
                  <a:gd name="connsiteX10" fmla="*/ 471488 w 2438400"/>
                  <a:gd name="connsiteY10" fmla="*/ 598488 h 1774825"/>
                  <a:gd name="connsiteX11" fmla="*/ 1971676 w 2438400"/>
                  <a:gd name="connsiteY11" fmla="*/ 598488 h 1774825"/>
                  <a:gd name="connsiteX12" fmla="*/ 1971676 w 2438400"/>
                  <a:gd name="connsiteY12" fmla="*/ 425450 h 1774825"/>
                  <a:gd name="connsiteX13" fmla="*/ 471488 w 2438400"/>
                  <a:gd name="connsiteY13" fmla="*/ 425450 h 1774825"/>
                  <a:gd name="connsiteX14" fmla="*/ 471488 w 2438400"/>
                  <a:gd name="connsiteY14" fmla="*/ 801688 h 1774825"/>
                  <a:gd name="connsiteX15" fmla="*/ 471488 w 2438400"/>
                  <a:gd name="connsiteY15" fmla="*/ 971551 h 1774825"/>
                  <a:gd name="connsiteX16" fmla="*/ 1971676 w 2438400"/>
                  <a:gd name="connsiteY16" fmla="*/ 971551 h 1774825"/>
                  <a:gd name="connsiteX17" fmla="*/ 1971676 w 2438400"/>
                  <a:gd name="connsiteY17" fmla="*/ 801688 h 1774825"/>
                  <a:gd name="connsiteX18" fmla="*/ 471488 w 2438400"/>
                  <a:gd name="connsiteY18" fmla="*/ 801688 h 1774825"/>
                  <a:gd name="connsiteX19" fmla="*/ 471488 w 2438400"/>
                  <a:gd name="connsiteY19" fmla="*/ 1174750 h 1774825"/>
                  <a:gd name="connsiteX20" fmla="*/ 471488 w 2438400"/>
                  <a:gd name="connsiteY20" fmla="*/ 1347788 h 1774825"/>
                  <a:gd name="connsiteX21" fmla="*/ 1971676 w 2438400"/>
                  <a:gd name="connsiteY21" fmla="*/ 1347788 h 1774825"/>
                  <a:gd name="connsiteX22" fmla="*/ 1971676 w 2438400"/>
                  <a:gd name="connsiteY22" fmla="*/ 1174750 h 1774825"/>
                  <a:gd name="connsiteX23" fmla="*/ 471488 w 2438400"/>
                  <a:gd name="connsiteY23" fmla="*/ 1174750 h 177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38400" h="1774825">
                    <a:moveTo>
                      <a:pt x="290196" y="0"/>
                    </a:moveTo>
                    <a:cubicBezTo>
                      <a:pt x="2151973" y="0"/>
                      <a:pt x="2151973" y="0"/>
                      <a:pt x="2151973" y="0"/>
                    </a:cubicBezTo>
                    <a:cubicBezTo>
                      <a:pt x="2310262" y="0"/>
                      <a:pt x="2438400" y="128119"/>
                      <a:pt x="2438400" y="286384"/>
                    </a:cubicBezTo>
                    <a:lnTo>
                      <a:pt x="2438400" y="1484673"/>
                    </a:lnTo>
                    <a:cubicBezTo>
                      <a:pt x="2438400" y="1646706"/>
                      <a:pt x="2310262" y="1774825"/>
                      <a:pt x="2151973" y="1774825"/>
                    </a:cubicBezTo>
                    <a:cubicBezTo>
                      <a:pt x="290196" y="1774825"/>
                      <a:pt x="290196" y="1774825"/>
                      <a:pt x="290196" y="1774825"/>
                    </a:cubicBezTo>
                    <a:cubicBezTo>
                      <a:pt x="131907" y="1774825"/>
                      <a:pt x="0" y="1646706"/>
                      <a:pt x="0" y="1484673"/>
                    </a:cubicBezTo>
                    <a:cubicBezTo>
                      <a:pt x="0" y="286384"/>
                      <a:pt x="0" y="286384"/>
                      <a:pt x="0" y="286384"/>
                    </a:cubicBezTo>
                    <a:cubicBezTo>
                      <a:pt x="0" y="128119"/>
                      <a:pt x="131907" y="0"/>
                      <a:pt x="290196" y="0"/>
                    </a:cubicBezTo>
                    <a:close/>
                    <a:moveTo>
                      <a:pt x="471488" y="425450"/>
                    </a:moveTo>
                    <a:lnTo>
                      <a:pt x="471488" y="598488"/>
                    </a:lnTo>
                    <a:lnTo>
                      <a:pt x="1971676" y="598488"/>
                    </a:lnTo>
                    <a:lnTo>
                      <a:pt x="1971676" y="425450"/>
                    </a:lnTo>
                    <a:lnTo>
                      <a:pt x="471488" y="425450"/>
                    </a:lnTo>
                    <a:close/>
                    <a:moveTo>
                      <a:pt x="471488" y="801688"/>
                    </a:moveTo>
                    <a:lnTo>
                      <a:pt x="471488" y="971551"/>
                    </a:lnTo>
                    <a:lnTo>
                      <a:pt x="1971676" y="971551"/>
                    </a:lnTo>
                    <a:lnTo>
                      <a:pt x="1971676" y="801688"/>
                    </a:lnTo>
                    <a:lnTo>
                      <a:pt x="471488" y="801688"/>
                    </a:lnTo>
                    <a:close/>
                    <a:moveTo>
                      <a:pt x="471488" y="1174750"/>
                    </a:moveTo>
                    <a:lnTo>
                      <a:pt x="471488" y="1347788"/>
                    </a:lnTo>
                    <a:lnTo>
                      <a:pt x="1971676" y="1347788"/>
                    </a:lnTo>
                    <a:lnTo>
                      <a:pt x="1971676" y="1174750"/>
                    </a:lnTo>
                    <a:lnTo>
                      <a:pt x="471488" y="11747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0" name="任意多边形 59"/>
            <p:cNvSpPr/>
            <p:nvPr/>
          </p:nvSpPr>
          <p:spPr>
            <a:xfrm flipH="1">
              <a:off x="2868711" y="3147857"/>
              <a:ext cx="440373" cy="104557"/>
            </a:xfrm>
            <a:custGeom>
              <a:avLst/>
              <a:gdLst>
                <a:gd name="connsiteX0" fmla="*/ 440373 w 440373"/>
                <a:gd name="connsiteY0" fmla="*/ 0 h 104557"/>
                <a:gd name="connsiteX1" fmla="*/ 0 w 440373"/>
                <a:gd name="connsiteY1" fmla="*/ 0 h 104557"/>
                <a:gd name="connsiteX2" fmla="*/ 97713 w 440373"/>
                <a:gd name="connsiteY2" fmla="*/ 104557 h 104557"/>
                <a:gd name="connsiteX3" fmla="*/ 440373 w 440373"/>
                <a:gd name="connsiteY3" fmla="*/ 104557 h 10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373" h="104557">
                  <a:moveTo>
                    <a:pt x="440373" y="0"/>
                  </a:moveTo>
                  <a:lnTo>
                    <a:pt x="0" y="0"/>
                  </a:lnTo>
                  <a:lnTo>
                    <a:pt x="97713" y="104557"/>
                  </a:lnTo>
                  <a:lnTo>
                    <a:pt x="440373" y="104557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1053979" y="3147857"/>
              <a:ext cx="448795" cy="112613"/>
            </a:xfrm>
            <a:custGeom>
              <a:avLst/>
              <a:gdLst>
                <a:gd name="connsiteX0" fmla="*/ 0 w 448795"/>
                <a:gd name="connsiteY0" fmla="*/ 0 h 112613"/>
                <a:gd name="connsiteX1" fmla="*/ 448795 w 448795"/>
                <a:gd name="connsiteY1" fmla="*/ 0 h 112613"/>
                <a:gd name="connsiteX2" fmla="*/ 448795 w 448795"/>
                <a:gd name="connsiteY2" fmla="*/ 112613 h 112613"/>
                <a:gd name="connsiteX3" fmla="*/ 95917 w 448795"/>
                <a:gd name="connsiteY3" fmla="*/ 112613 h 11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795" h="112613">
                  <a:moveTo>
                    <a:pt x="0" y="0"/>
                  </a:moveTo>
                  <a:lnTo>
                    <a:pt x="448795" y="0"/>
                  </a:lnTo>
                  <a:lnTo>
                    <a:pt x="448795" y="112613"/>
                  </a:lnTo>
                  <a:lnTo>
                    <a:pt x="95917" y="112613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1488247" y="4661471"/>
              <a:ext cx="1405969" cy="121330"/>
            </a:xfrm>
            <a:custGeom>
              <a:avLst/>
              <a:gdLst>
                <a:gd name="connsiteX0" fmla="*/ 0 w 1584000"/>
                <a:gd name="connsiteY0" fmla="*/ 0 h 134747"/>
                <a:gd name="connsiteX1" fmla="*/ 1584000 w 1584000"/>
                <a:gd name="connsiteY1" fmla="*/ 0 h 134747"/>
                <a:gd name="connsiteX2" fmla="*/ 1584000 w 1584000"/>
                <a:gd name="connsiteY2" fmla="*/ 3638 h 134747"/>
                <a:gd name="connsiteX3" fmla="*/ 1480374 w 1584000"/>
                <a:gd name="connsiteY3" fmla="*/ 134747 h 134747"/>
                <a:gd name="connsiteX4" fmla="*/ 104224 w 1584000"/>
                <a:gd name="connsiteY4" fmla="*/ 134747 h 134747"/>
                <a:gd name="connsiteX5" fmla="*/ 0 w 1584000"/>
                <a:gd name="connsiteY5" fmla="*/ 2882 h 134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4000" h="134747">
                  <a:moveTo>
                    <a:pt x="0" y="0"/>
                  </a:moveTo>
                  <a:lnTo>
                    <a:pt x="1584000" y="0"/>
                  </a:lnTo>
                  <a:lnTo>
                    <a:pt x="1584000" y="3638"/>
                  </a:lnTo>
                  <a:lnTo>
                    <a:pt x="1480374" y="134747"/>
                  </a:lnTo>
                  <a:lnTo>
                    <a:pt x="104224" y="134747"/>
                  </a:lnTo>
                  <a:lnTo>
                    <a:pt x="0" y="2882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文本框 45"/>
            <p:cNvSpPr txBox="1"/>
            <p:nvPr/>
          </p:nvSpPr>
          <p:spPr>
            <a:xfrm>
              <a:off x="1689855" y="3900463"/>
              <a:ext cx="1059521" cy="36856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团队股权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上箭头 63"/>
            <p:cNvSpPr/>
            <p:nvPr/>
          </p:nvSpPr>
          <p:spPr>
            <a:xfrm>
              <a:off x="1067835" y="2124220"/>
              <a:ext cx="2220204" cy="2533392"/>
            </a:xfrm>
            <a:prstGeom prst="upArrow">
              <a:avLst>
                <a:gd name="adj1" fmla="val 61972"/>
                <a:gd name="adj2" fmla="val 46169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n>
                  <a:gradFill>
                    <a:gsLst>
                      <a:gs pos="0">
                        <a:srgbClr val="FBF56F"/>
                      </a:gs>
                      <a:gs pos="100000">
                        <a:srgbClr val="DEB024"/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018814" y="1300947"/>
            <a:ext cx="1686729" cy="1987900"/>
            <a:chOff x="8879560" y="2151930"/>
            <a:chExt cx="2255105" cy="2658581"/>
          </a:xfrm>
        </p:grpSpPr>
        <p:grpSp>
          <p:nvGrpSpPr>
            <p:cNvPr id="66" name="组合 25"/>
            <p:cNvGrpSpPr/>
            <p:nvPr/>
          </p:nvGrpSpPr>
          <p:grpSpPr>
            <a:xfrm>
              <a:off x="9778918" y="2663592"/>
              <a:ext cx="441361" cy="564450"/>
              <a:chOff x="1605186" y="572440"/>
              <a:chExt cx="563562" cy="720725"/>
            </a:xfrm>
            <a:gradFill>
              <a:gsLst>
                <a:gs pos="0">
                  <a:srgbClr val="FDFA75"/>
                </a:gs>
                <a:gs pos="100000">
                  <a:srgbClr val="D79E11"/>
                </a:gs>
              </a:gsLst>
              <a:lin ang="2700000" scaled="1"/>
            </a:gradFill>
          </p:grpSpPr>
          <p:sp>
            <p:nvSpPr>
              <p:cNvPr id="67" name="Freeform 32"/>
              <p:cNvSpPr/>
              <p:nvPr/>
            </p:nvSpPr>
            <p:spPr bwMode="auto">
              <a:xfrm>
                <a:off x="1814736" y="572440"/>
                <a:ext cx="142875" cy="720725"/>
              </a:xfrm>
              <a:custGeom>
                <a:avLst/>
                <a:gdLst>
                  <a:gd name="T0" fmla="*/ 64 w 64"/>
                  <a:gd name="T1" fmla="*/ 289 h 321"/>
                  <a:gd name="T2" fmla="*/ 32 w 64"/>
                  <a:gd name="T3" fmla="*/ 321 h 321"/>
                  <a:gd name="T4" fmla="*/ 0 w 64"/>
                  <a:gd name="T5" fmla="*/ 289 h 321"/>
                  <a:gd name="T6" fmla="*/ 0 w 64"/>
                  <a:gd name="T7" fmla="*/ 32 h 321"/>
                  <a:gd name="T8" fmla="*/ 32 w 64"/>
                  <a:gd name="T9" fmla="*/ 0 h 321"/>
                  <a:gd name="T10" fmla="*/ 64 w 64"/>
                  <a:gd name="T11" fmla="*/ 32 h 321"/>
                  <a:gd name="T12" fmla="*/ 64 w 64"/>
                  <a:gd name="T13" fmla="*/ 28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33"/>
              <p:cNvSpPr/>
              <p:nvPr/>
            </p:nvSpPr>
            <p:spPr bwMode="auto">
              <a:xfrm>
                <a:off x="1605186" y="1012177"/>
                <a:ext cx="141288" cy="280988"/>
              </a:xfrm>
              <a:custGeom>
                <a:avLst/>
                <a:gdLst>
                  <a:gd name="T0" fmla="*/ 63 w 63"/>
                  <a:gd name="T1" fmla="*/ 93 h 125"/>
                  <a:gd name="T2" fmla="*/ 32 w 63"/>
                  <a:gd name="T3" fmla="*/ 125 h 125"/>
                  <a:gd name="T4" fmla="*/ 0 w 63"/>
                  <a:gd name="T5" fmla="*/ 93 h 125"/>
                  <a:gd name="T6" fmla="*/ 0 w 63"/>
                  <a:gd name="T7" fmla="*/ 32 h 125"/>
                  <a:gd name="T8" fmla="*/ 32 w 63"/>
                  <a:gd name="T9" fmla="*/ 0 h 125"/>
                  <a:gd name="T10" fmla="*/ 63 w 63"/>
                  <a:gd name="T11" fmla="*/ 32 h 125"/>
                  <a:gd name="T12" fmla="*/ 63 w 63"/>
                  <a:gd name="T13" fmla="*/ 9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Freeform 34"/>
              <p:cNvSpPr/>
              <p:nvPr/>
            </p:nvSpPr>
            <p:spPr bwMode="auto">
              <a:xfrm>
                <a:off x="2025873" y="804215"/>
                <a:ext cx="142875" cy="488950"/>
              </a:xfrm>
              <a:custGeom>
                <a:avLst/>
                <a:gdLst>
                  <a:gd name="T0" fmla="*/ 64 w 64"/>
                  <a:gd name="T1" fmla="*/ 186 h 218"/>
                  <a:gd name="T2" fmla="*/ 32 w 64"/>
                  <a:gd name="T3" fmla="*/ 218 h 218"/>
                  <a:gd name="T4" fmla="*/ 0 w 64"/>
                  <a:gd name="T5" fmla="*/ 186 h 218"/>
                  <a:gd name="T6" fmla="*/ 0 w 64"/>
                  <a:gd name="T7" fmla="*/ 32 h 218"/>
                  <a:gd name="T8" fmla="*/ 32 w 64"/>
                  <a:gd name="T9" fmla="*/ 0 h 218"/>
                  <a:gd name="T10" fmla="*/ 64 w 64"/>
                  <a:gd name="T11" fmla="*/ 32 h 218"/>
                  <a:gd name="T12" fmla="*/ 64 w 64"/>
                  <a:gd name="T13" fmla="*/ 18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0" name="任意多边形 47"/>
            <p:cNvSpPr/>
            <p:nvPr/>
          </p:nvSpPr>
          <p:spPr>
            <a:xfrm flipH="1">
              <a:off x="10694292" y="3175567"/>
              <a:ext cx="440373" cy="104557"/>
            </a:xfrm>
            <a:custGeom>
              <a:avLst/>
              <a:gdLst>
                <a:gd name="connsiteX0" fmla="*/ 440373 w 440373"/>
                <a:gd name="connsiteY0" fmla="*/ 0 h 104557"/>
                <a:gd name="connsiteX1" fmla="*/ 0 w 440373"/>
                <a:gd name="connsiteY1" fmla="*/ 0 h 104557"/>
                <a:gd name="connsiteX2" fmla="*/ 97713 w 440373"/>
                <a:gd name="connsiteY2" fmla="*/ 104557 h 104557"/>
                <a:gd name="connsiteX3" fmla="*/ 440373 w 440373"/>
                <a:gd name="connsiteY3" fmla="*/ 104557 h 10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373" h="104557">
                  <a:moveTo>
                    <a:pt x="440373" y="0"/>
                  </a:moveTo>
                  <a:lnTo>
                    <a:pt x="0" y="0"/>
                  </a:lnTo>
                  <a:lnTo>
                    <a:pt x="97713" y="104557"/>
                  </a:lnTo>
                  <a:lnTo>
                    <a:pt x="440373" y="10455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8879560" y="3175567"/>
              <a:ext cx="448795" cy="112613"/>
            </a:xfrm>
            <a:custGeom>
              <a:avLst/>
              <a:gdLst>
                <a:gd name="connsiteX0" fmla="*/ 0 w 448795"/>
                <a:gd name="connsiteY0" fmla="*/ 0 h 112613"/>
                <a:gd name="connsiteX1" fmla="*/ 448795 w 448795"/>
                <a:gd name="connsiteY1" fmla="*/ 0 h 112613"/>
                <a:gd name="connsiteX2" fmla="*/ 448795 w 448795"/>
                <a:gd name="connsiteY2" fmla="*/ 112613 h 112613"/>
                <a:gd name="connsiteX3" fmla="*/ 95917 w 448795"/>
                <a:gd name="connsiteY3" fmla="*/ 112613 h 11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795" h="112613">
                  <a:moveTo>
                    <a:pt x="0" y="0"/>
                  </a:moveTo>
                  <a:lnTo>
                    <a:pt x="448795" y="0"/>
                  </a:lnTo>
                  <a:lnTo>
                    <a:pt x="448795" y="112613"/>
                  </a:lnTo>
                  <a:lnTo>
                    <a:pt x="95917" y="1126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9313828" y="4689181"/>
              <a:ext cx="1405969" cy="121330"/>
            </a:xfrm>
            <a:custGeom>
              <a:avLst/>
              <a:gdLst>
                <a:gd name="connsiteX0" fmla="*/ 0 w 1584000"/>
                <a:gd name="connsiteY0" fmla="*/ 0 h 134747"/>
                <a:gd name="connsiteX1" fmla="*/ 1584000 w 1584000"/>
                <a:gd name="connsiteY1" fmla="*/ 0 h 134747"/>
                <a:gd name="connsiteX2" fmla="*/ 1584000 w 1584000"/>
                <a:gd name="connsiteY2" fmla="*/ 3638 h 134747"/>
                <a:gd name="connsiteX3" fmla="*/ 1480374 w 1584000"/>
                <a:gd name="connsiteY3" fmla="*/ 134747 h 134747"/>
                <a:gd name="connsiteX4" fmla="*/ 104224 w 1584000"/>
                <a:gd name="connsiteY4" fmla="*/ 134747 h 134747"/>
                <a:gd name="connsiteX5" fmla="*/ 0 w 1584000"/>
                <a:gd name="connsiteY5" fmla="*/ 2882 h 134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4000" h="134747">
                  <a:moveTo>
                    <a:pt x="0" y="0"/>
                  </a:moveTo>
                  <a:lnTo>
                    <a:pt x="1584000" y="0"/>
                  </a:lnTo>
                  <a:lnTo>
                    <a:pt x="1584000" y="3638"/>
                  </a:lnTo>
                  <a:lnTo>
                    <a:pt x="1480374" y="134747"/>
                  </a:lnTo>
                  <a:lnTo>
                    <a:pt x="104224" y="134747"/>
                  </a:lnTo>
                  <a:lnTo>
                    <a:pt x="0" y="28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文本框 50"/>
            <p:cNvSpPr txBox="1"/>
            <p:nvPr/>
          </p:nvSpPr>
          <p:spPr>
            <a:xfrm>
              <a:off x="9494462" y="3919198"/>
              <a:ext cx="1059521" cy="36856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其他团体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上箭头 73"/>
            <p:cNvSpPr/>
            <p:nvPr/>
          </p:nvSpPr>
          <p:spPr>
            <a:xfrm>
              <a:off x="8893416" y="2151930"/>
              <a:ext cx="2220204" cy="2533392"/>
            </a:xfrm>
            <a:prstGeom prst="upArrow">
              <a:avLst>
                <a:gd name="adj1" fmla="val 61972"/>
                <a:gd name="adj2" fmla="val 46169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n>
                  <a:gradFill>
                    <a:gsLst>
                      <a:gs pos="0">
                        <a:srgbClr val="FBF56F"/>
                      </a:gs>
                      <a:gs pos="100000">
                        <a:srgbClr val="DEB024"/>
                      </a:gs>
                    </a:gsLst>
                    <a:lin ang="5400000" scaled="1"/>
                  </a:gra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 bldLvl="0" animBg="1"/>
      <p:bldP spid="11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" name="文本框 2"/>
          <p:cNvSpPr txBox="1"/>
          <p:nvPr/>
        </p:nvSpPr>
        <p:spPr>
          <a:xfrm>
            <a:off x="292826" y="159606"/>
            <a:ext cx="1578837" cy="521970"/>
          </a:xfrm>
          <a:prstGeom prst="rect">
            <a:avLst/>
          </a:prstGeom>
          <a:solidFill>
            <a:srgbClr val="DD2431"/>
          </a:solidFill>
          <a:ln w="19050"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小打听</a:t>
            </a:r>
            <a:endParaRPr 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83025aafa40f4bfbd058164a094f78f0f7361827"/>
          <p:cNvPicPr>
            <a:picLocks noChangeAspect="1"/>
          </p:cNvPicPr>
          <p:nvPr/>
        </p:nvPicPr>
        <p:blipFill>
          <a:blip r:embed="rId1"/>
          <a:srcRect l="28423" t="-1351" r="20926" b="7887"/>
          <a:stretch>
            <a:fillRect/>
          </a:stretch>
        </p:blipFill>
        <p:spPr>
          <a:xfrm>
            <a:off x="4467860" y="-134620"/>
            <a:ext cx="4674870" cy="52685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4308" y="2918632"/>
            <a:ext cx="3617471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钱会用在哪</a:t>
            </a:r>
            <a:endParaRPr lang="zh-CN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59559" y="2773591"/>
            <a:ext cx="52584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4308" y="2097637"/>
            <a:ext cx="1714500" cy="5530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资金预算</a:t>
            </a:r>
            <a:endParaRPr lang="zh-CN" altLang="en-US" sz="3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9" name="图片 8" descr="a9c6d8afd960aca35a2834c739a65a94"/>
          <p:cNvPicPr>
            <a:picLocks noChangeAspect="1"/>
          </p:cNvPicPr>
          <p:nvPr/>
        </p:nvPicPr>
        <p:blipFill>
          <a:blip r:embed="rId2"/>
          <a:srcRect l="12340" t="14492" r="13262" b="11584"/>
          <a:stretch>
            <a:fillRect/>
          </a:stretch>
        </p:blipFill>
        <p:spPr>
          <a:xfrm>
            <a:off x="5837555" y="1819910"/>
            <a:ext cx="1998345" cy="1985645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ŝḷîḓé-Rectangle 2"/>
          <p:cNvSpPr/>
          <p:nvPr/>
        </p:nvSpPr>
        <p:spPr>
          <a:xfrm>
            <a:off x="0" y="1983323"/>
            <a:ext cx="9143999" cy="1398517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</a:p>
        </p:txBody>
      </p:sp>
      <p:grpSp>
        <p:nvGrpSpPr>
          <p:cNvPr id="51" name="组合 50"/>
          <p:cNvGrpSpPr/>
          <p:nvPr/>
        </p:nvGrpSpPr>
        <p:grpSpPr>
          <a:xfrm>
            <a:off x="1577468" y="2078133"/>
            <a:ext cx="1595978" cy="1375843"/>
            <a:chOff x="1577468" y="2078133"/>
            <a:chExt cx="1595978" cy="1375843"/>
          </a:xfrm>
        </p:grpSpPr>
        <p:sp>
          <p:nvSpPr>
            <p:cNvPr id="4" name="îŝḷîḓé-Isosceles Triangle 3"/>
            <p:cNvSpPr/>
            <p:nvPr/>
          </p:nvSpPr>
          <p:spPr bwMode="auto">
            <a:xfrm>
              <a:off x="1577468" y="2078133"/>
              <a:ext cx="1595978" cy="1375843"/>
            </a:xfrm>
            <a:prstGeom prst="triangle">
              <a:avLst/>
            </a:prstGeom>
            <a:solidFill>
              <a:srgbClr val="DD2431"/>
            </a:solidFill>
            <a:ln w="57150">
              <a:solidFill>
                <a:schemeClr val="bg1">
                  <a:alpha val="64000"/>
                </a:schemeClr>
              </a:solidFill>
              <a:miter lim="800000"/>
            </a:ln>
          </p:spPr>
          <p:txBody>
            <a:bodyPr lIns="0" tIns="0" rIns="0" bIns="0" anchor="ctr"/>
            <a:lstStyle/>
            <a:p>
              <a:pPr algn="ctr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784728" y="2561117"/>
              <a:ext cx="1181458" cy="747541"/>
              <a:chOff x="2382309" y="3565103"/>
              <a:chExt cx="1575278" cy="996721"/>
            </a:xfrm>
          </p:grpSpPr>
          <p:sp>
            <p:nvSpPr>
              <p:cNvPr id="44" name="îŝḷîḓé-Freeform 43"/>
              <p:cNvSpPr/>
              <p:nvPr/>
            </p:nvSpPr>
            <p:spPr bwMode="auto">
              <a:xfrm>
                <a:off x="2967028" y="3565103"/>
                <a:ext cx="405841" cy="387048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5" name="îŝḷîḓé-文本框 31"/>
              <p:cNvSpPr txBox="1"/>
              <p:nvPr/>
            </p:nvSpPr>
            <p:spPr>
              <a:xfrm>
                <a:off x="2382309" y="3813673"/>
                <a:ext cx="1575278" cy="74815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技术</a:t>
                </a:r>
                <a:endParaRPr lang="zh-CN" altLang="en-US" b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3358545" y="2078133"/>
            <a:ext cx="1595978" cy="1375843"/>
            <a:chOff x="3358545" y="2078133"/>
            <a:chExt cx="1595978" cy="1375843"/>
          </a:xfrm>
        </p:grpSpPr>
        <p:sp>
          <p:nvSpPr>
            <p:cNvPr id="6" name="îŝḷîḓé-Isosceles Triangle 5"/>
            <p:cNvSpPr/>
            <p:nvPr/>
          </p:nvSpPr>
          <p:spPr bwMode="auto">
            <a:xfrm>
              <a:off x="3358545" y="2078133"/>
              <a:ext cx="1595978" cy="1375843"/>
            </a:xfrm>
            <a:prstGeom prst="triangle">
              <a:avLst/>
            </a:prstGeom>
            <a:solidFill>
              <a:schemeClr val="accent3"/>
            </a:solidFill>
            <a:ln w="57150">
              <a:solidFill>
                <a:schemeClr val="bg1">
                  <a:alpha val="64000"/>
                </a:schemeClr>
              </a:solidFill>
              <a:miter lim="800000"/>
            </a:ln>
          </p:spPr>
          <p:txBody>
            <a:bodyPr lIns="0" tIns="0" rIns="0" bIns="0" anchor="ctr"/>
            <a:lstStyle/>
            <a:p>
              <a:pPr algn="ctr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565804" y="2564867"/>
              <a:ext cx="1181458" cy="740041"/>
              <a:chOff x="2382309" y="3575103"/>
              <a:chExt cx="1575278" cy="986721"/>
            </a:xfrm>
          </p:grpSpPr>
          <p:sp>
            <p:nvSpPr>
              <p:cNvPr id="42" name="îŝḷîḓé-Freeform 41"/>
              <p:cNvSpPr/>
              <p:nvPr/>
            </p:nvSpPr>
            <p:spPr bwMode="auto">
              <a:xfrm>
                <a:off x="2967028" y="3575103"/>
                <a:ext cx="405841" cy="367048"/>
              </a:xfrm>
              <a:custGeom>
                <a:avLst/>
                <a:gdLst>
                  <a:gd name="connsiteX0" fmla="*/ 503202 w 607568"/>
                  <a:gd name="connsiteY0" fmla="*/ 459310 h 549494"/>
                  <a:gd name="connsiteX1" fmla="*/ 548364 w 607568"/>
                  <a:gd name="connsiteY1" fmla="*/ 504402 h 549494"/>
                  <a:gd name="connsiteX2" fmla="*/ 503202 w 607568"/>
                  <a:gd name="connsiteY2" fmla="*/ 549494 h 549494"/>
                  <a:gd name="connsiteX3" fmla="*/ 458040 w 607568"/>
                  <a:gd name="connsiteY3" fmla="*/ 504402 h 549494"/>
                  <a:gd name="connsiteX4" fmla="*/ 503202 w 607568"/>
                  <a:gd name="connsiteY4" fmla="*/ 459310 h 549494"/>
                  <a:gd name="connsiteX5" fmla="*/ 197795 w 607568"/>
                  <a:gd name="connsiteY5" fmla="*/ 459310 h 549494"/>
                  <a:gd name="connsiteX6" fmla="*/ 242957 w 607568"/>
                  <a:gd name="connsiteY6" fmla="*/ 504402 h 549494"/>
                  <a:gd name="connsiteX7" fmla="*/ 197795 w 607568"/>
                  <a:gd name="connsiteY7" fmla="*/ 549494 h 549494"/>
                  <a:gd name="connsiteX8" fmla="*/ 152633 w 607568"/>
                  <a:gd name="connsiteY8" fmla="*/ 504402 h 549494"/>
                  <a:gd name="connsiteX9" fmla="*/ 197795 w 607568"/>
                  <a:gd name="connsiteY9" fmla="*/ 459310 h 549494"/>
                  <a:gd name="connsiteX10" fmla="*/ 143318 w 607568"/>
                  <a:gd name="connsiteY10" fmla="*/ 390791 h 549494"/>
                  <a:gd name="connsiteX11" fmla="*/ 554573 w 607568"/>
                  <a:gd name="connsiteY11" fmla="*/ 390791 h 549494"/>
                  <a:gd name="connsiteX12" fmla="*/ 554573 w 607568"/>
                  <a:gd name="connsiteY12" fmla="*/ 437435 h 549494"/>
                  <a:gd name="connsiteX13" fmla="*/ 143318 w 607568"/>
                  <a:gd name="connsiteY13" fmla="*/ 437435 h 549494"/>
                  <a:gd name="connsiteX14" fmla="*/ 115304 w 607568"/>
                  <a:gd name="connsiteY14" fmla="*/ 313028 h 549494"/>
                  <a:gd name="connsiteX15" fmla="*/ 582659 w 607568"/>
                  <a:gd name="connsiteY15" fmla="*/ 313028 h 549494"/>
                  <a:gd name="connsiteX16" fmla="*/ 582659 w 607568"/>
                  <a:gd name="connsiteY16" fmla="*/ 359672 h 549494"/>
                  <a:gd name="connsiteX17" fmla="*/ 115304 w 607568"/>
                  <a:gd name="connsiteY17" fmla="*/ 359672 h 549494"/>
                  <a:gd name="connsiteX18" fmla="*/ 0 w 607568"/>
                  <a:gd name="connsiteY18" fmla="*/ 169922 h 549494"/>
                  <a:gd name="connsiteX19" fmla="*/ 78962 w 607568"/>
                  <a:gd name="connsiteY19" fmla="*/ 169922 h 549494"/>
                  <a:gd name="connsiteX20" fmla="*/ 108516 w 607568"/>
                  <a:gd name="connsiteY20" fmla="*/ 235254 h 549494"/>
                  <a:gd name="connsiteX21" fmla="*/ 607568 w 607568"/>
                  <a:gd name="connsiteY21" fmla="*/ 235254 h 549494"/>
                  <a:gd name="connsiteX22" fmla="*/ 607568 w 607568"/>
                  <a:gd name="connsiteY22" fmla="*/ 281909 h 549494"/>
                  <a:gd name="connsiteX23" fmla="*/ 78428 w 607568"/>
                  <a:gd name="connsiteY23" fmla="*/ 281909 h 549494"/>
                  <a:gd name="connsiteX24" fmla="*/ 48798 w 607568"/>
                  <a:gd name="connsiteY24" fmla="*/ 216577 h 549494"/>
                  <a:gd name="connsiteX25" fmla="*/ 0 w 607568"/>
                  <a:gd name="connsiteY25" fmla="*/ 216577 h 549494"/>
                  <a:gd name="connsiteX26" fmla="*/ 257720 w 607568"/>
                  <a:gd name="connsiteY26" fmla="*/ 0 h 549494"/>
                  <a:gd name="connsiteX27" fmla="*/ 254207 w 607568"/>
                  <a:gd name="connsiteY27" fmla="*/ 30201 h 549494"/>
                  <a:gd name="connsiteX28" fmla="*/ 407797 w 607568"/>
                  <a:gd name="connsiteY28" fmla="*/ 197372 h 549494"/>
                  <a:gd name="connsiteX29" fmla="*/ 241147 w 607568"/>
                  <a:gd name="connsiteY29" fmla="*/ 144063 h 549494"/>
                  <a:gd name="connsiteX30" fmla="*/ 237633 w 607568"/>
                  <a:gd name="connsiteY30" fmla="*/ 174264 h 549494"/>
                  <a:gd name="connsiteX31" fmla="*/ 115586 w 607568"/>
                  <a:gd name="connsiteY31" fmla="*/ 71993 h 549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7568" h="549494">
                    <a:moveTo>
                      <a:pt x="503202" y="459310"/>
                    </a:moveTo>
                    <a:cubicBezTo>
                      <a:pt x="528144" y="459310"/>
                      <a:pt x="548364" y="479498"/>
                      <a:pt x="548364" y="504402"/>
                    </a:cubicBezTo>
                    <a:cubicBezTo>
                      <a:pt x="548364" y="529306"/>
                      <a:pt x="528144" y="549494"/>
                      <a:pt x="503202" y="549494"/>
                    </a:cubicBezTo>
                    <a:cubicBezTo>
                      <a:pt x="478260" y="549494"/>
                      <a:pt x="458040" y="529306"/>
                      <a:pt x="458040" y="504402"/>
                    </a:cubicBezTo>
                    <a:cubicBezTo>
                      <a:pt x="458040" y="479498"/>
                      <a:pt x="478260" y="459310"/>
                      <a:pt x="503202" y="459310"/>
                    </a:cubicBezTo>
                    <a:close/>
                    <a:moveTo>
                      <a:pt x="197795" y="459310"/>
                    </a:moveTo>
                    <a:cubicBezTo>
                      <a:pt x="222737" y="459310"/>
                      <a:pt x="242957" y="479498"/>
                      <a:pt x="242957" y="504402"/>
                    </a:cubicBezTo>
                    <a:cubicBezTo>
                      <a:pt x="242957" y="529306"/>
                      <a:pt x="222737" y="549494"/>
                      <a:pt x="197795" y="549494"/>
                    </a:cubicBezTo>
                    <a:cubicBezTo>
                      <a:pt x="172853" y="549494"/>
                      <a:pt x="152633" y="529306"/>
                      <a:pt x="152633" y="504402"/>
                    </a:cubicBezTo>
                    <a:cubicBezTo>
                      <a:pt x="152633" y="479498"/>
                      <a:pt x="172853" y="459310"/>
                      <a:pt x="197795" y="459310"/>
                    </a:cubicBezTo>
                    <a:close/>
                    <a:moveTo>
                      <a:pt x="143318" y="390791"/>
                    </a:moveTo>
                    <a:lnTo>
                      <a:pt x="554573" y="390791"/>
                    </a:lnTo>
                    <a:lnTo>
                      <a:pt x="554573" y="437435"/>
                    </a:lnTo>
                    <a:lnTo>
                      <a:pt x="143318" y="437435"/>
                    </a:lnTo>
                    <a:close/>
                    <a:moveTo>
                      <a:pt x="115304" y="313028"/>
                    </a:moveTo>
                    <a:lnTo>
                      <a:pt x="582659" y="313028"/>
                    </a:lnTo>
                    <a:lnTo>
                      <a:pt x="582659" y="359672"/>
                    </a:lnTo>
                    <a:lnTo>
                      <a:pt x="115304" y="359672"/>
                    </a:lnTo>
                    <a:close/>
                    <a:moveTo>
                      <a:pt x="0" y="169922"/>
                    </a:moveTo>
                    <a:lnTo>
                      <a:pt x="78962" y="169922"/>
                    </a:lnTo>
                    <a:lnTo>
                      <a:pt x="108516" y="235254"/>
                    </a:lnTo>
                    <a:lnTo>
                      <a:pt x="607568" y="235254"/>
                    </a:lnTo>
                    <a:lnTo>
                      <a:pt x="607568" y="281909"/>
                    </a:lnTo>
                    <a:lnTo>
                      <a:pt x="78428" y="281909"/>
                    </a:lnTo>
                    <a:lnTo>
                      <a:pt x="48798" y="216577"/>
                    </a:lnTo>
                    <a:lnTo>
                      <a:pt x="0" y="216577"/>
                    </a:lnTo>
                    <a:close/>
                    <a:moveTo>
                      <a:pt x="257720" y="0"/>
                    </a:moveTo>
                    <a:lnTo>
                      <a:pt x="254207" y="30201"/>
                    </a:lnTo>
                    <a:cubicBezTo>
                      <a:pt x="405964" y="47665"/>
                      <a:pt x="407797" y="197372"/>
                      <a:pt x="407797" y="197372"/>
                    </a:cubicBezTo>
                    <a:cubicBezTo>
                      <a:pt x="407797" y="197372"/>
                      <a:pt x="364340" y="158248"/>
                      <a:pt x="241147" y="144063"/>
                    </a:cubicBezTo>
                    <a:lnTo>
                      <a:pt x="237633" y="174264"/>
                    </a:lnTo>
                    <a:lnTo>
                      <a:pt x="115586" y="7199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3" name="îŝḷîḓé-文本框 37"/>
              <p:cNvSpPr txBox="1"/>
              <p:nvPr/>
            </p:nvSpPr>
            <p:spPr>
              <a:xfrm>
                <a:off x="2382309" y="3813673"/>
                <a:ext cx="1575278" cy="74815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ea typeface="微软雅黑" panose="020B0503020204020204" pitchFamily="34" charset="-122"/>
                    <a:sym typeface="+mn-ea"/>
                  </a:rPr>
                  <a:t>技术</a:t>
                </a:r>
                <a:endParaRPr lang="zh-CN" altLang="en-US" b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5139622" y="2078133"/>
            <a:ext cx="1595978" cy="1375843"/>
            <a:chOff x="5139622" y="2078133"/>
            <a:chExt cx="1595978" cy="1375843"/>
          </a:xfrm>
        </p:grpSpPr>
        <p:sp>
          <p:nvSpPr>
            <p:cNvPr id="8" name="îŝḷîḓé-Isosceles Triangle 7"/>
            <p:cNvSpPr/>
            <p:nvPr/>
          </p:nvSpPr>
          <p:spPr bwMode="auto">
            <a:xfrm>
              <a:off x="5139622" y="2078133"/>
              <a:ext cx="1595978" cy="1375843"/>
            </a:xfrm>
            <a:prstGeom prst="triangle">
              <a:avLst/>
            </a:prstGeom>
            <a:solidFill>
              <a:schemeClr val="accent5"/>
            </a:solidFill>
            <a:ln w="57150">
              <a:solidFill>
                <a:schemeClr val="bg1">
                  <a:alpha val="64000"/>
                </a:schemeClr>
              </a:solidFill>
              <a:miter lim="800000"/>
            </a:ln>
          </p:spPr>
          <p:txBody>
            <a:bodyPr lIns="0" tIns="0" rIns="0" bIns="0" anchor="ctr"/>
            <a:lstStyle/>
            <a:p>
              <a:pPr algn="ctr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346883" y="2557714"/>
              <a:ext cx="1181458" cy="754348"/>
              <a:chOff x="2382309" y="3556027"/>
              <a:chExt cx="1575278" cy="1005797"/>
            </a:xfrm>
          </p:grpSpPr>
          <p:sp>
            <p:nvSpPr>
              <p:cNvPr id="40" name="îŝḷîḓé-Freeform 39"/>
              <p:cNvSpPr/>
              <p:nvPr/>
            </p:nvSpPr>
            <p:spPr bwMode="auto">
              <a:xfrm>
                <a:off x="2967028" y="3556027"/>
                <a:ext cx="405841" cy="405200"/>
              </a:xfrm>
              <a:custGeom>
                <a:avLst/>
                <a:gdLst>
                  <a:gd name="connsiteX0" fmla="*/ 325000 h 606722"/>
                  <a:gd name="connsiteY0" fmla="*/ 325000 h 606722"/>
                  <a:gd name="connsiteX1" fmla="*/ 325000 h 606722"/>
                  <a:gd name="connsiteY1" fmla="*/ 325000 h 606722"/>
                  <a:gd name="connsiteX2" fmla="*/ 325000 h 606722"/>
                  <a:gd name="connsiteY2" fmla="*/ 325000 h 606722"/>
                  <a:gd name="connsiteX3" fmla="*/ 325000 h 606722"/>
                  <a:gd name="connsiteY3" fmla="*/ 325000 h 606722"/>
                  <a:gd name="connsiteX4" fmla="*/ 325000 h 606722"/>
                  <a:gd name="connsiteY4" fmla="*/ 325000 h 606722"/>
                  <a:gd name="connsiteX5" fmla="*/ 325000 h 606722"/>
                  <a:gd name="connsiteY5" fmla="*/ 325000 h 606722"/>
                  <a:gd name="connsiteX6" fmla="*/ 325000 h 606722"/>
                  <a:gd name="connsiteY6" fmla="*/ 325000 h 606722"/>
                  <a:gd name="connsiteX7" fmla="*/ 325000 h 606722"/>
                  <a:gd name="connsiteY7" fmla="*/ 325000 h 606722"/>
                  <a:gd name="connsiteX8" fmla="*/ 325000 h 606722"/>
                  <a:gd name="connsiteY8" fmla="*/ 325000 h 606722"/>
                  <a:gd name="connsiteX9" fmla="*/ 325000 h 606722"/>
                  <a:gd name="connsiteY9" fmla="*/ 325000 h 606722"/>
                  <a:gd name="connsiteX10" fmla="*/ 325000 h 606722"/>
                  <a:gd name="connsiteY10" fmla="*/ 325000 h 606722"/>
                  <a:gd name="connsiteX11" fmla="*/ 325000 h 606722"/>
                  <a:gd name="connsiteY11" fmla="*/ 325000 h 606722"/>
                  <a:gd name="connsiteX12" fmla="*/ 325000 h 606722"/>
                  <a:gd name="connsiteY12" fmla="*/ 325000 h 606722"/>
                  <a:gd name="connsiteX13" fmla="*/ 325000 h 606722"/>
                  <a:gd name="connsiteY13" fmla="*/ 325000 h 606722"/>
                  <a:gd name="connsiteX14" fmla="*/ 325000 h 606722"/>
                  <a:gd name="connsiteY14" fmla="*/ 325000 h 606722"/>
                  <a:gd name="connsiteX15" fmla="*/ 325000 h 606722"/>
                  <a:gd name="connsiteY15" fmla="*/ 325000 h 606722"/>
                  <a:gd name="connsiteX16" fmla="*/ 325000 h 606722"/>
                  <a:gd name="connsiteY16" fmla="*/ 325000 h 606722"/>
                  <a:gd name="connsiteX17" fmla="*/ 325000 h 606722"/>
                  <a:gd name="connsiteY17" fmla="*/ 325000 h 606722"/>
                  <a:gd name="connsiteX18" fmla="*/ 325000 h 606722"/>
                  <a:gd name="connsiteY18" fmla="*/ 325000 h 606722"/>
                  <a:gd name="connsiteX19" fmla="*/ 325000 h 606722"/>
                  <a:gd name="connsiteY19" fmla="*/ 325000 h 606722"/>
                  <a:gd name="connsiteX20" fmla="*/ 325000 h 606722"/>
                  <a:gd name="connsiteY20" fmla="*/ 325000 h 606722"/>
                  <a:gd name="connsiteX21" fmla="*/ 325000 h 606722"/>
                  <a:gd name="connsiteY21" fmla="*/ 325000 h 606722"/>
                  <a:gd name="connsiteX22" fmla="*/ 325000 h 606722"/>
                  <a:gd name="connsiteY22" fmla="*/ 325000 h 606722"/>
                  <a:gd name="connsiteX23" fmla="*/ 325000 h 606722"/>
                  <a:gd name="connsiteY23" fmla="*/ 325000 h 606722"/>
                  <a:gd name="connsiteX24" fmla="*/ 325000 h 606722"/>
                  <a:gd name="connsiteY24" fmla="*/ 325000 h 606722"/>
                  <a:gd name="connsiteX25" fmla="*/ 325000 h 606722"/>
                  <a:gd name="connsiteY25" fmla="*/ 325000 h 606722"/>
                  <a:gd name="connsiteX26" fmla="*/ 325000 h 606722"/>
                  <a:gd name="connsiteY26" fmla="*/ 325000 h 606722"/>
                  <a:gd name="connsiteX27" fmla="*/ 325000 h 606722"/>
                  <a:gd name="connsiteY27" fmla="*/ 325000 h 606722"/>
                  <a:gd name="connsiteX28" fmla="*/ 325000 h 606722"/>
                  <a:gd name="connsiteY28" fmla="*/ 325000 h 606722"/>
                  <a:gd name="connsiteX29" fmla="*/ 325000 h 606722"/>
                  <a:gd name="connsiteY29" fmla="*/ 325000 h 606722"/>
                  <a:gd name="connsiteX30" fmla="*/ 325000 h 606722"/>
                  <a:gd name="connsiteY30" fmla="*/ 325000 h 606722"/>
                  <a:gd name="connsiteX31" fmla="*/ 325000 h 606722"/>
                  <a:gd name="connsiteY31" fmla="*/ 325000 h 606722"/>
                  <a:gd name="connsiteX32" fmla="*/ 325000 h 606722"/>
                  <a:gd name="connsiteY32" fmla="*/ 325000 h 606722"/>
                  <a:gd name="connsiteX33" fmla="*/ 325000 h 606722"/>
                  <a:gd name="connsiteY33" fmla="*/ 325000 h 606722"/>
                  <a:gd name="connsiteX34" fmla="*/ 325000 h 606722"/>
                  <a:gd name="connsiteY34" fmla="*/ 325000 h 606722"/>
                  <a:gd name="connsiteX35" fmla="*/ 325000 h 606722"/>
                  <a:gd name="connsiteY35" fmla="*/ 325000 h 606722"/>
                  <a:gd name="connsiteX36" fmla="*/ 325000 h 606722"/>
                  <a:gd name="connsiteY36" fmla="*/ 325000 h 606722"/>
                  <a:gd name="connsiteX37" fmla="*/ 325000 h 606722"/>
                  <a:gd name="connsiteY37" fmla="*/ 325000 h 606722"/>
                  <a:gd name="connsiteX38" fmla="*/ 325000 h 606722"/>
                  <a:gd name="connsiteY38" fmla="*/ 325000 h 606722"/>
                  <a:gd name="connsiteX39" fmla="*/ 325000 h 606722"/>
                  <a:gd name="connsiteY39" fmla="*/ 32500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81459" h="580542">
                    <a:moveTo>
                      <a:pt x="213875" y="146706"/>
                    </a:moveTo>
                    <a:cubicBezTo>
                      <a:pt x="227226" y="146706"/>
                      <a:pt x="238084" y="157547"/>
                      <a:pt x="238084" y="171055"/>
                    </a:cubicBezTo>
                    <a:cubicBezTo>
                      <a:pt x="238084" y="184562"/>
                      <a:pt x="227226" y="195493"/>
                      <a:pt x="213875" y="195493"/>
                    </a:cubicBezTo>
                    <a:cubicBezTo>
                      <a:pt x="161630" y="195493"/>
                      <a:pt x="118998" y="238236"/>
                      <a:pt x="118998" y="290755"/>
                    </a:cubicBezTo>
                    <a:cubicBezTo>
                      <a:pt x="118998" y="300086"/>
                      <a:pt x="120422" y="309328"/>
                      <a:pt x="123092" y="318214"/>
                    </a:cubicBezTo>
                    <a:cubicBezTo>
                      <a:pt x="126741" y="330300"/>
                      <a:pt x="120422" y="343274"/>
                      <a:pt x="108673" y="347895"/>
                    </a:cubicBezTo>
                    <a:cubicBezTo>
                      <a:pt x="72182" y="362291"/>
                      <a:pt x="48507" y="397126"/>
                      <a:pt x="48507" y="436582"/>
                    </a:cubicBezTo>
                    <a:cubicBezTo>
                      <a:pt x="48507" y="489101"/>
                      <a:pt x="91050" y="531844"/>
                      <a:pt x="143384" y="531844"/>
                    </a:cubicBezTo>
                    <a:lnTo>
                      <a:pt x="438164" y="531844"/>
                    </a:lnTo>
                    <a:cubicBezTo>
                      <a:pt x="490320" y="531844"/>
                      <a:pt x="532952" y="489101"/>
                      <a:pt x="532952" y="436582"/>
                    </a:cubicBezTo>
                    <a:cubicBezTo>
                      <a:pt x="532952" y="408678"/>
                      <a:pt x="520759" y="382108"/>
                      <a:pt x="499398" y="363979"/>
                    </a:cubicBezTo>
                    <a:cubicBezTo>
                      <a:pt x="494147" y="359625"/>
                      <a:pt x="491032" y="353049"/>
                      <a:pt x="490854" y="346207"/>
                    </a:cubicBezTo>
                    <a:cubicBezTo>
                      <a:pt x="489252" y="294399"/>
                      <a:pt x="447598" y="253876"/>
                      <a:pt x="395976" y="253876"/>
                    </a:cubicBezTo>
                    <a:cubicBezTo>
                      <a:pt x="382625" y="253876"/>
                      <a:pt x="371767" y="243035"/>
                      <a:pt x="371767" y="229528"/>
                    </a:cubicBezTo>
                    <a:cubicBezTo>
                      <a:pt x="371767" y="216020"/>
                      <a:pt x="382625" y="205090"/>
                      <a:pt x="395976" y="205090"/>
                    </a:cubicBezTo>
                    <a:cubicBezTo>
                      <a:pt x="433535" y="205090"/>
                      <a:pt x="468959" y="219575"/>
                      <a:pt x="495927" y="245879"/>
                    </a:cubicBezTo>
                    <a:cubicBezTo>
                      <a:pt x="520225" y="269517"/>
                      <a:pt x="535177" y="300441"/>
                      <a:pt x="538648" y="334032"/>
                    </a:cubicBezTo>
                    <a:cubicBezTo>
                      <a:pt x="565972" y="361047"/>
                      <a:pt x="581459" y="397748"/>
                      <a:pt x="581459" y="436582"/>
                    </a:cubicBezTo>
                    <a:cubicBezTo>
                      <a:pt x="581459" y="516026"/>
                      <a:pt x="517199" y="580542"/>
                      <a:pt x="438164" y="580542"/>
                    </a:cubicBezTo>
                    <a:lnTo>
                      <a:pt x="143384" y="580542"/>
                    </a:lnTo>
                    <a:cubicBezTo>
                      <a:pt x="64349" y="580542"/>
                      <a:pt x="0" y="516026"/>
                      <a:pt x="0" y="436582"/>
                    </a:cubicBezTo>
                    <a:cubicBezTo>
                      <a:pt x="0" y="407079"/>
                      <a:pt x="8811" y="378820"/>
                      <a:pt x="25544" y="354471"/>
                    </a:cubicBezTo>
                    <a:cubicBezTo>
                      <a:pt x="37737" y="336698"/>
                      <a:pt x="53669" y="322124"/>
                      <a:pt x="72004" y="311638"/>
                    </a:cubicBezTo>
                    <a:cubicBezTo>
                      <a:pt x="70936" y="304618"/>
                      <a:pt x="70491" y="297598"/>
                      <a:pt x="70491" y="290666"/>
                    </a:cubicBezTo>
                    <a:cubicBezTo>
                      <a:pt x="70491" y="211222"/>
                      <a:pt x="134840" y="146706"/>
                      <a:pt x="213875" y="146706"/>
                    </a:cubicBezTo>
                    <a:close/>
                    <a:moveTo>
                      <a:pt x="301555" y="0"/>
                    </a:moveTo>
                    <a:cubicBezTo>
                      <a:pt x="314815" y="0"/>
                      <a:pt x="325673" y="10930"/>
                      <a:pt x="325673" y="24259"/>
                    </a:cubicBezTo>
                    <a:lnTo>
                      <a:pt x="325673" y="369392"/>
                    </a:lnTo>
                    <a:lnTo>
                      <a:pt x="379960" y="313055"/>
                    </a:lnTo>
                    <a:cubicBezTo>
                      <a:pt x="389215" y="303458"/>
                      <a:pt x="404433" y="303191"/>
                      <a:pt x="414045" y="312522"/>
                    </a:cubicBezTo>
                    <a:cubicBezTo>
                      <a:pt x="423567" y="321763"/>
                      <a:pt x="423745" y="337225"/>
                      <a:pt x="414490" y="346822"/>
                    </a:cubicBezTo>
                    <a:lnTo>
                      <a:pt x="318642" y="446079"/>
                    </a:lnTo>
                    <a:cubicBezTo>
                      <a:pt x="314103" y="450788"/>
                      <a:pt x="307874" y="453454"/>
                      <a:pt x="301288" y="453454"/>
                    </a:cubicBezTo>
                    <a:cubicBezTo>
                      <a:pt x="294791" y="453454"/>
                      <a:pt x="288473" y="450788"/>
                      <a:pt x="284023" y="446079"/>
                    </a:cubicBezTo>
                    <a:lnTo>
                      <a:pt x="188086" y="346822"/>
                    </a:lnTo>
                    <a:cubicBezTo>
                      <a:pt x="178742" y="337225"/>
                      <a:pt x="179009" y="321941"/>
                      <a:pt x="188620" y="312522"/>
                    </a:cubicBezTo>
                    <a:cubicBezTo>
                      <a:pt x="198054" y="303191"/>
                      <a:pt x="213361" y="303458"/>
                      <a:pt x="222617" y="313055"/>
                    </a:cubicBezTo>
                    <a:lnTo>
                      <a:pt x="277437" y="369392"/>
                    </a:lnTo>
                    <a:lnTo>
                      <a:pt x="277437" y="24259"/>
                    </a:lnTo>
                    <a:cubicBezTo>
                      <a:pt x="277437" y="10930"/>
                      <a:pt x="288295" y="0"/>
                      <a:pt x="3015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41" name="îŝḷîḓé-文本框 43"/>
              <p:cNvSpPr txBox="1"/>
              <p:nvPr/>
            </p:nvSpPr>
            <p:spPr>
              <a:xfrm>
                <a:off x="2382309" y="3813673"/>
                <a:ext cx="1575278" cy="74815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ea typeface="微软雅黑" panose="020B0503020204020204" pitchFamily="34" charset="-122"/>
                    <a:sym typeface="+mn-ea"/>
                  </a:rPr>
                  <a:t>技术</a:t>
                </a:r>
                <a:endParaRPr lang="zh-CN" altLang="en-US" b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2468007" y="1869672"/>
            <a:ext cx="1595978" cy="1375843"/>
            <a:chOff x="2468007" y="1869672"/>
            <a:chExt cx="1595978" cy="1375843"/>
          </a:xfrm>
        </p:grpSpPr>
        <p:sp>
          <p:nvSpPr>
            <p:cNvPr id="5" name="îŝḷîḓé-Isosceles Triangle 4"/>
            <p:cNvSpPr/>
            <p:nvPr/>
          </p:nvSpPr>
          <p:spPr bwMode="auto">
            <a:xfrm flipV="1">
              <a:off x="2468007" y="1869672"/>
              <a:ext cx="1595978" cy="1375843"/>
            </a:xfrm>
            <a:prstGeom prst="triangle">
              <a:avLst/>
            </a:prstGeom>
            <a:solidFill>
              <a:schemeClr val="accent2"/>
            </a:solidFill>
            <a:ln w="57150">
              <a:solidFill>
                <a:schemeClr val="bg1">
                  <a:alpha val="64000"/>
                </a:schemeClr>
              </a:solidFill>
              <a:miter lim="800000"/>
            </a:ln>
          </p:spPr>
          <p:txBody>
            <a:bodyPr lIns="0" tIns="0" rIns="0" bIns="0" anchor="ctr"/>
            <a:lstStyle/>
            <a:p>
              <a:pPr algn="ctr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2675266" y="2011573"/>
              <a:ext cx="1181458" cy="754375"/>
              <a:chOff x="2382309" y="3555990"/>
              <a:chExt cx="1575278" cy="1005834"/>
            </a:xfrm>
          </p:grpSpPr>
          <p:sp>
            <p:nvSpPr>
              <p:cNvPr id="38" name="îŝḷîḓé-Freeform 37"/>
              <p:cNvSpPr/>
              <p:nvPr/>
            </p:nvSpPr>
            <p:spPr bwMode="auto">
              <a:xfrm>
                <a:off x="2967028" y="3555990"/>
                <a:ext cx="405841" cy="405275"/>
              </a:xfrm>
              <a:custGeom>
                <a:avLst/>
                <a:gdLst>
                  <a:gd name="connsiteX0" fmla="*/ 126452 w 606933"/>
                  <a:gd name="connsiteY0" fmla="*/ 239923 h 606087"/>
                  <a:gd name="connsiteX1" fmla="*/ 191364 w 606933"/>
                  <a:gd name="connsiteY1" fmla="*/ 239923 h 606087"/>
                  <a:gd name="connsiteX2" fmla="*/ 289791 w 606933"/>
                  <a:gd name="connsiteY2" fmla="*/ 336874 h 606087"/>
                  <a:gd name="connsiteX3" fmla="*/ 303467 w 606933"/>
                  <a:gd name="connsiteY3" fmla="*/ 345627 h 606087"/>
                  <a:gd name="connsiteX4" fmla="*/ 317142 w 606933"/>
                  <a:gd name="connsiteY4" fmla="*/ 336874 h 606087"/>
                  <a:gd name="connsiteX5" fmla="*/ 415569 w 606933"/>
                  <a:gd name="connsiteY5" fmla="*/ 239923 h 606087"/>
                  <a:gd name="connsiteX6" fmla="*/ 480481 w 606933"/>
                  <a:gd name="connsiteY6" fmla="*/ 239923 h 606087"/>
                  <a:gd name="connsiteX7" fmla="*/ 480481 w 606933"/>
                  <a:gd name="connsiteY7" fmla="*/ 404009 h 606087"/>
                  <a:gd name="connsiteX8" fmla="*/ 316083 w 606933"/>
                  <a:gd name="connsiteY8" fmla="*/ 404009 h 606087"/>
                  <a:gd name="connsiteX9" fmla="*/ 316083 w 606933"/>
                  <a:gd name="connsiteY9" fmla="*/ 441905 h 606087"/>
                  <a:gd name="connsiteX10" fmla="*/ 568988 w 606933"/>
                  <a:gd name="connsiteY10" fmla="*/ 441905 h 606087"/>
                  <a:gd name="connsiteX11" fmla="*/ 568988 w 606933"/>
                  <a:gd name="connsiteY11" fmla="*/ 505096 h 606087"/>
                  <a:gd name="connsiteX12" fmla="*/ 606933 w 606933"/>
                  <a:gd name="connsiteY12" fmla="*/ 505096 h 606087"/>
                  <a:gd name="connsiteX13" fmla="*/ 606933 w 606933"/>
                  <a:gd name="connsiteY13" fmla="*/ 606087 h 606087"/>
                  <a:gd name="connsiteX14" fmla="*/ 505714 w 606933"/>
                  <a:gd name="connsiteY14" fmla="*/ 606087 h 606087"/>
                  <a:gd name="connsiteX15" fmla="*/ 505714 w 606933"/>
                  <a:gd name="connsiteY15" fmla="*/ 505096 h 606087"/>
                  <a:gd name="connsiteX16" fmla="*/ 543659 w 606933"/>
                  <a:gd name="connsiteY16" fmla="*/ 505096 h 606087"/>
                  <a:gd name="connsiteX17" fmla="*/ 543659 w 606933"/>
                  <a:gd name="connsiteY17" fmla="*/ 467105 h 606087"/>
                  <a:gd name="connsiteX18" fmla="*/ 316083 w 606933"/>
                  <a:gd name="connsiteY18" fmla="*/ 467105 h 606087"/>
                  <a:gd name="connsiteX19" fmla="*/ 316083 w 606933"/>
                  <a:gd name="connsiteY19" fmla="*/ 505096 h 606087"/>
                  <a:gd name="connsiteX20" fmla="*/ 354028 w 606933"/>
                  <a:gd name="connsiteY20" fmla="*/ 505096 h 606087"/>
                  <a:gd name="connsiteX21" fmla="*/ 354028 w 606933"/>
                  <a:gd name="connsiteY21" fmla="*/ 606087 h 606087"/>
                  <a:gd name="connsiteX22" fmla="*/ 252905 w 606933"/>
                  <a:gd name="connsiteY22" fmla="*/ 606087 h 606087"/>
                  <a:gd name="connsiteX23" fmla="*/ 252905 w 606933"/>
                  <a:gd name="connsiteY23" fmla="*/ 505096 h 606087"/>
                  <a:gd name="connsiteX24" fmla="*/ 290850 w 606933"/>
                  <a:gd name="connsiteY24" fmla="*/ 505096 h 606087"/>
                  <a:gd name="connsiteX25" fmla="*/ 290850 w 606933"/>
                  <a:gd name="connsiteY25" fmla="*/ 467105 h 606087"/>
                  <a:gd name="connsiteX26" fmla="*/ 63274 w 606933"/>
                  <a:gd name="connsiteY26" fmla="*/ 467105 h 606087"/>
                  <a:gd name="connsiteX27" fmla="*/ 63274 w 606933"/>
                  <a:gd name="connsiteY27" fmla="*/ 505096 h 606087"/>
                  <a:gd name="connsiteX28" fmla="*/ 101123 w 606933"/>
                  <a:gd name="connsiteY28" fmla="*/ 505096 h 606087"/>
                  <a:gd name="connsiteX29" fmla="*/ 101123 w 606933"/>
                  <a:gd name="connsiteY29" fmla="*/ 606087 h 606087"/>
                  <a:gd name="connsiteX30" fmla="*/ 0 w 606933"/>
                  <a:gd name="connsiteY30" fmla="*/ 606087 h 606087"/>
                  <a:gd name="connsiteX31" fmla="*/ 0 w 606933"/>
                  <a:gd name="connsiteY31" fmla="*/ 505096 h 606087"/>
                  <a:gd name="connsiteX32" fmla="*/ 37945 w 606933"/>
                  <a:gd name="connsiteY32" fmla="*/ 505096 h 606087"/>
                  <a:gd name="connsiteX33" fmla="*/ 37945 w 606933"/>
                  <a:gd name="connsiteY33" fmla="*/ 441905 h 606087"/>
                  <a:gd name="connsiteX34" fmla="*/ 290850 w 606933"/>
                  <a:gd name="connsiteY34" fmla="*/ 441905 h 606087"/>
                  <a:gd name="connsiteX35" fmla="*/ 290850 w 606933"/>
                  <a:gd name="connsiteY35" fmla="*/ 404009 h 606087"/>
                  <a:gd name="connsiteX36" fmla="*/ 126452 w 606933"/>
                  <a:gd name="connsiteY36" fmla="*/ 404009 h 606087"/>
                  <a:gd name="connsiteX37" fmla="*/ 303502 w 606933"/>
                  <a:gd name="connsiteY37" fmla="*/ 71264 h 606087"/>
                  <a:gd name="connsiteX38" fmla="*/ 250822 w 606933"/>
                  <a:gd name="connsiteY38" fmla="*/ 122140 h 606087"/>
                  <a:gd name="connsiteX39" fmla="*/ 303502 w 606933"/>
                  <a:gd name="connsiteY39" fmla="*/ 173111 h 606087"/>
                  <a:gd name="connsiteX40" fmla="*/ 356183 w 606933"/>
                  <a:gd name="connsiteY40" fmla="*/ 122140 h 606087"/>
                  <a:gd name="connsiteX41" fmla="*/ 303502 w 606933"/>
                  <a:gd name="connsiteY41" fmla="*/ 71264 h 606087"/>
                  <a:gd name="connsiteX42" fmla="*/ 303502 w 606933"/>
                  <a:gd name="connsiteY42" fmla="*/ 0 h 606087"/>
                  <a:gd name="connsiteX43" fmla="*/ 429955 w 606933"/>
                  <a:gd name="connsiteY43" fmla="*/ 122140 h 606087"/>
                  <a:gd name="connsiteX44" fmla="*/ 303502 w 606933"/>
                  <a:gd name="connsiteY44" fmla="*/ 315639 h 606087"/>
                  <a:gd name="connsiteX45" fmla="*/ 177049 w 606933"/>
                  <a:gd name="connsiteY45" fmla="*/ 122140 h 606087"/>
                  <a:gd name="connsiteX46" fmla="*/ 303502 w 606933"/>
                  <a:gd name="connsiteY46" fmla="*/ 0 h 60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606933" h="606087">
                    <a:moveTo>
                      <a:pt x="126452" y="239923"/>
                    </a:moveTo>
                    <a:lnTo>
                      <a:pt x="191364" y="239923"/>
                    </a:lnTo>
                    <a:cubicBezTo>
                      <a:pt x="230851" y="298209"/>
                      <a:pt x="286131" y="334566"/>
                      <a:pt x="289791" y="336874"/>
                    </a:cubicBezTo>
                    <a:lnTo>
                      <a:pt x="303467" y="345627"/>
                    </a:lnTo>
                    <a:lnTo>
                      <a:pt x="317142" y="336874"/>
                    </a:lnTo>
                    <a:cubicBezTo>
                      <a:pt x="320802" y="334566"/>
                      <a:pt x="376083" y="298209"/>
                      <a:pt x="415569" y="239923"/>
                    </a:cubicBezTo>
                    <a:lnTo>
                      <a:pt x="480481" y="239923"/>
                    </a:lnTo>
                    <a:lnTo>
                      <a:pt x="480481" y="404009"/>
                    </a:lnTo>
                    <a:lnTo>
                      <a:pt x="316083" y="404009"/>
                    </a:lnTo>
                    <a:lnTo>
                      <a:pt x="316083" y="441905"/>
                    </a:lnTo>
                    <a:lnTo>
                      <a:pt x="568988" y="441905"/>
                    </a:lnTo>
                    <a:lnTo>
                      <a:pt x="568988" y="505096"/>
                    </a:lnTo>
                    <a:lnTo>
                      <a:pt x="606933" y="505096"/>
                    </a:lnTo>
                    <a:lnTo>
                      <a:pt x="606933" y="606087"/>
                    </a:lnTo>
                    <a:lnTo>
                      <a:pt x="505714" y="606087"/>
                    </a:lnTo>
                    <a:lnTo>
                      <a:pt x="505714" y="505096"/>
                    </a:lnTo>
                    <a:lnTo>
                      <a:pt x="543659" y="505096"/>
                    </a:lnTo>
                    <a:lnTo>
                      <a:pt x="543659" y="467105"/>
                    </a:lnTo>
                    <a:lnTo>
                      <a:pt x="316083" y="467105"/>
                    </a:lnTo>
                    <a:lnTo>
                      <a:pt x="316083" y="505096"/>
                    </a:lnTo>
                    <a:lnTo>
                      <a:pt x="354028" y="505096"/>
                    </a:lnTo>
                    <a:lnTo>
                      <a:pt x="354028" y="606087"/>
                    </a:lnTo>
                    <a:lnTo>
                      <a:pt x="252905" y="606087"/>
                    </a:lnTo>
                    <a:lnTo>
                      <a:pt x="252905" y="505096"/>
                    </a:lnTo>
                    <a:lnTo>
                      <a:pt x="290850" y="505096"/>
                    </a:lnTo>
                    <a:lnTo>
                      <a:pt x="290850" y="467105"/>
                    </a:lnTo>
                    <a:lnTo>
                      <a:pt x="63274" y="467105"/>
                    </a:lnTo>
                    <a:lnTo>
                      <a:pt x="63274" y="505096"/>
                    </a:lnTo>
                    <a:lnTo>
                      <a:pt x="101123" y="505096"/>
                    </a:lnTo>
                    <a:lnTo>
                      <a:pt x="101123" y="606087"/>
                    </a:lnTo>
                    <a:lnTo>
                      <a:pt x="0" y="606087"/>
                    </a:lnTo>
                    <a:lnTo>
                      <a:pt x="0" y="505096"/>
                    </a:lnTo>
                    <a:lnTo>
                      <a:pt x="37945" y="505096"/>
                    </a:lnTo>
                    <a:lnTo>
                      <a:pt x="37945" y="441905"/>
                    </a:lnTo>
                    <a:lnTo>
                      <a:pt x="290850" y="441905"/>
                    </a:lnTo>
                    <a:lnTo>
                      <a:pt x="290850" y="404009"/>
                    </a:lnTo>
                    <a:lnTo>
                      <a:pt x="126452" y="404009"/>
                    </a:lnTo>
                    <a:close/>
                    <a:moveTo>
                      <a:pt x="303502" y="71264"/>
                    </a:moveTo>
                    <a:cubicBezTo>
                      <a:pt x="274417" y="71264"/>
                      <a:pt x="250822" y="94057"/>
                      <a:pt x="250822" y="122140"/>
                    </a:cubicBezTo>
                    <a:cubicBezTo>
                      <a:pt x="250822" y="150318"/>
                      <a:pt x="274417" y="173111"/>
                      <a:pt x="303502" y="173111"/>
                    </a:cubicBezTo>
                    <a:cubicBezTo>
                      <a:pt x="332587" y="173111"/>
                      <a:pt x="356183" y="150318"/>
                      <a:pt x="356183" y="122140"/>
                    </a:cubicBezTo>
                    <a:cubicBezTo>
                      <a:pt x="356183" y="94057"/>
                      <a:pt x="332587" y="71264"/>
                      <a:pt x="303502" y="71264"/>
                    </a:cubicBezTo>
                    <a:close/>
                    <a:moveTo>
                      <a:pt x="303502" y="0"/>
                    </a:moveTo>
                    <a:cubicBezTo>
                      <a:pt x="373326" y="0"/>
                      <a:pt x="429955" y="54723"/>
                      <a:pt x="429955" y="122140"/>
                    </a:cubicBezTo>
                    <a:cubicBezTo>
                      <a:pt x="429955" y="234181"/>
                      <a:pt x="303502" y="315639"/>
                      <a:pt x="303502" y="315639"/>
                    </a:cubicBezTo>
                    <a:cubicBezTo>
                      <a:pt x="303502" y="315639"/>
                      <a:pt x="177049" y="234181"/>
                      <a:pt x="177049" y="122140"/>
                    </a:cubicBezTo>
                    <a:cubicBezTo>
                      <a:pt x="177049" y="54723"/>
                      <a:pt x="233679" y="0"/>
                      <a:pt x="30350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9" name="îŝḷîḓé-文本框 34"/>
              <p:cNvSpPr txBox="1"/>
              <p:nvPr/>
            </p:nvSpPr>
            <p:spPr>
              <a:xfrm>
                <a:off x="2382309" y="3813673"/>
                <a:ext cx="1575278" cy="74815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社群</a:t>
                </a:r>
                <a:endParaRPr lang="zh-CN" altLang="en-US" b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4249084" y="1869672"/>
            <a:ext cx="1595978" cy="1375843"/>
            <a:chOff x="4249084" y="1869672"/>
            <a:chExt cx="1595978" cy="1375843"/>
          </a:xfrm>
        </p:grpSpPr>
        <p:sp>
          <p:nvSpPr>
            <p:cNvPr id="7" name="îŝḷîḓé-Isosceles Triangle 6"/>
            <p:cNvSpPr/>
            <p:nvPr/>
          </p:nvSpPr>
          <p:spPr bwMode="auto">
            <a:xfrm flipV="1">
              <a:off x="4249084" y="1869672"/>
              <a:ext cx="1595978" cy="1375843"/>
            </a:xfrm>
            <a:prstGeom prst="triangle">
              <a:avLst/>
            </a:prstGeom>
            <a:solidFill>
              <a:schemeClr val="accent4"/>
            </a:solidFill>
            <a:ln w="57150">
              <a:solidFill>
                <a:schemeClr val="bg1">
                  <a:alpha val="64000"/>
                </a:schemeClr>
              </a:solidFill>
              <a:miter lim="800000"/>
            </a:ln>
          </p:spPr>
          <p:txBody>
            <a:bodyPr lIns="0" tIns="0" rIns="0" bIns="0" anchor="ctr"/>
            <a:lstStyle/>
            <a:p>
              <a:pPr algn="ctr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4456342" y="2011467"/>
              <a:ext cx="1181458" cy="754588"/>
              <a:chOff x="2382309" y="3555707"/>
              <a:chExt cx="1575278" cy="1006117"/>
            </a:xfrm>
          </p:grpSpPr>
          <p:sp>
            <p:nvSpPr>
              <p:cNvPr id="36" name="îŝḷîḓé-Freeform 35"/>
              <p:cNvSpPr/>
              <p:nvPr/>
            </p:nvSpPr>
            <p:spPr bwMode="auto">
              <a:xfrm>
                <a:off x="2990976" y="3555707"/>
                <a:ext cx="357945" cy="405841"/>
              </a:xfrm>
              <a:custGeom>
                <a:avLst/>
                <a:gdLst>
                  <a:gd name="T0" fmla="*/ 2125 w 2288"/>
                  <a:gd name="T1" fmla="*/ 924 h 2598"/>
                  <a:gd name="T2" fmla="*/ 1863 w 2288"/>
                  <a:gd name="T3" fmla="*/ 1258 h 2598"/>
                  <a:gd name="T4" fmla="*/ 1848 w 2288"/>
                  <a:gd name="T5" fmla="*/ 1586 h 2598"/>
                  <a:gd name="T6" fmla="*/ 1899 w 2288"/>
                  <a:gd name="T7" fmla="*/ 1716 h 2598"/>
                  <a:gd name="T8" fmla="*/ 1211 w 2288"/>
                  <a:gd name="T9" fmla="*/ 2079 h 2598"/>
                  <a:gd name="T10" fmla="*/ 1176 w 2288"/>
                  <a:gd name="T11" fmla="*/ 2038 h 2598"/>
                  <a:gd name="T12" fmla="*/ 1200 w 2288"/>
                  <a:gd name="T13" fmla="*/ 965 h 2598"/>
                  <a:gd name="T14" fmla="*/ 1409 w 2288"/>
                  <a:gd name="T15" fmla="*/ 1012 h 2598"/>
                  <a:gd name="T16" fmla="*/ 1522 w 2288"/>
                  <a:gd name="T17" fmla="*/ 978 h 2598"/>
                  <a:gd name="T18" fmla="*/ 1526 w 2288"/>
                  <a:gd name="T19" fmla="*/ 847 h 2598"/>
                  <a:gd name="T20" fmla="*/ 1387 w 2288"/>
                  <a:gd name="T21" fmla="*/ 828 h 2598"/>
                  <a:gd name="T22" fmla="*/ 1193 w 2288"/>
                  <a:gd name="T23" fmla="*/ 584 h 2598"/>
                  <a:gd name="T24" fmla="*/ 1375 w 2288"/>
                  <a:gd name="T25" fmla="*/ 124 h 2598"/>
                  <a:gd name="T26" fmla="*/ 1109 w 2288"/>
                  <a:gd name="T27" fmla="*/ 37 h 2598"/>
                  <a:gd name="T28" fmla="*/ 1013 w 2288"/>
                  <a:gd name="T29" fmla="*/ 570 h 2598"/>
                  <a:gd name="T30" fmla="*/ 1056 w 2288"/>
                  <a:gd name="T31" fmla="*/ 808 h 2598"/>
                  <a:gd name="T32" fmla="*/ 891 w 2288"/>
                  <a:gd name="T33" fmla="*/ 784 h 2598"/>
                  <a:gd name="T34" fmla="*/ 748 w 2288"/>
                  <a:gd name="T35" fmla="*/ 921 h 2598"/>
                  <a:gd name="T36" fmla="*/ 899 w 2288"/>
                  <a:gd name="T37" fmla="*/ 946 h 2598"/>
                  <a:gd name="T38" fmla="*/ 1024 w 2288"/>
                  <a:gd name="T39" fmla="*/ 1479 h 2598"/>
                  <a:gd name="T40" fmla="*/ 1022 w 2288"/>
                  <a:gd name="T41" fmla="*/ 2081 h 2598"/>
                  <a:gd name="T42" fmla="*/ 434 w 2288"/>
                  <a:gd name="T43" fmla="*/ 1569 h 2598"/>
                  <a:gd name="T44" fmla="*/ 395 w 2288"/>
                  <a:gd name="T45" fmla="*/ 1470 h 2598"/>
                  <a:gd name="T46" fmla="*/ 88 w 2288"/>
                  <a:gd name="T47" fmla="*/ 1148 h 2598"/>
                  <a:gd name="T48" fmla="*/ 101 w 2288"/>
                  <a:gd name="T49" fmla="*/ 1658 h 2598"/>
                  <a:gd name="T50" fmla="*/ 906 w 2288"/>
                  <a:gd name="T51" fmla="*/ 2228 h 2598"/>
                  <a:gd name="T52" fmla="*/ 1177 w 2288"/>
                  <a:gd name="T53" fmla="*/ 2500 h 2598"/>
                  <a:gd name="T54" fmla="*/ 1223 w 2288"/>
                  <a:gd name="T55" fmla="*/ 2405 h 2598"/>
                  <a:gd name="T56" fmla="*/ 1273 w 2288"/>
                  <a:gd name="T57" fmla="*/ 2328 h 2598"/>
                  <a:gd name="T58" fmla="*/ 1280 w 2288"/>
                  <a:gd name="T59" fmla="*/ 2234 h 2598"/>
                  <a:gd name="T60" fmla="*/ 2094 w 2288"/>
                  <a:gd name="T61" fmla="*/ 1624 h 2598"/>
                  <a:gd name="T62" fmla="*/ 2274 w 2288"/>
                  <a:gd name="T63" fmla="*/ 1517 h 2598"/>
                  <a:gd name="T64" fmla="*/ 1065 w 2288"/>
                  <a:gd name="T65" fmla="*/ 420 h 2598"/>
                  <a:gd name="T66" fmla="*/ 1131 w 2288"/>
                  <a:gd name="T67" fmla="*/ 148 h 2598"/>
                  <a:gd name="T68" fmla="*/ 1165 w 2288"/>
                  <a:gd name="T69" fmla="*/ 430 h 2598"/>
                  <a:gd name="T70" fmla="*/ 1065 w 2288"/>
                  <a:gd name="T71" fmla="*/ 420 h 2598"/>
                  <a:gd name="T72" fmla="*/ 1040 w 2288"/>
                  <a:gd name="T73" fmla="*/ 2287 h 2598"/>
                  <a:gd name="T74" fmla="*/ 1032 w 2288"/>
                  <a:gd name="T75" fmla="*/ 2241 h 2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88" h="2598">
                    <a:moveTo>
                      <a:pt x="2281" y="1465"/>
                    </a:moveTo>
                    <a:cubicBezTo>
                      <a:pt x="2220" y="1286"/>
                      <a:pt x="2159" y="1111"/>
                      <a:pt x="2125" y="924"/>
                    </a:cubicBezTo>
                    <a:cubicBezTo>
                      <a:pt x="2112" y="850"/>
                      <a:pt x="2015" y="868"/>
                      <a:pt x="1992" y="924"/>
                    </a:cubicBezTo>
                    <a:cubicBezTo>
                      <a:pt x="1948" y="1035"/>
                      <a:pt x="1904" y="1146"/>
                      <a:pt x="1863" y="1258"/>
                    </a:cubicBezTo>
                    <a:cubicBezTo>
                      <a:pt x="1840" y="1319"/>
                      <a:pt x="1790" y="1411"/>
                      <a:pt x="1809" y="1480"/>
                    </a:cubicBezTo>
                    <a:cubicBezTo>
                      <a:pt x="1783" y="1516"/>
                      <a:pt x="1783" y="1565"/>
                      <a:pt x="1848" y="1586"/>
                    </a:cubicBezTo>
                    <a:cubicBezTo>
                      <a:pt x="1878" y="1596"/>
                      <a:pt x="1908" y="1602"/>
                      <a:pt x="1938" y="1607"/>
                    </a:cubicBezTo>
                    <a:cubicBezTo>
                      <a:pt x="1927" y="1644"/>
                      <a:pt x="1916" y="1681"/>
                      <a:pt x="1899" y="1716"/>
                    </a:cubicBezTo>
                    <a:cubicBezTo>
                      <a:pt x="1861" y="1789"/>
                      <a:pt x="1799" y="1850"/>
                      <a:pt x="1734" y="1899"/>
                    </a:cubicBezTo>
                    <a:cubicBezTo>
                      <a:pt x="1586" y="2012"/>
                      <a:pt x="1393" y="2062"/>
                      <a:pt x="1211" y="2079"/>
                    </a:cubicBezTo>
                    <a:cubicBezTo>
                      <a:pt x="1201" y="2080"/>
                      <a:pt x="1190" y="2080"/>
                      <a:pt x="1180" y="2081"/>
                    </a:cubicBezTo>
                    <a:cubicBezTo>
                      <a:pt x="1178" y="2066"/>
                      <a:pt x="1177" y="2052"/>
                      <a:pt x="1176" y="2038"/>
                    </a:cubicBezTo>
                    <a:cubicBezTo>
                      <a:pt x="1167" y="1852"/>
                      <a:pt x="1173" y="1665"/>
                      <a:pt x="1178" y="1479"/>
                    </a:cubicBezTo>
                    <a:cubicBezTo>
                      <a:pt x="1183" y="1309"/>
                      <a:pt x="1195" y="1137"/>
                      <a:pt x="1200" y="965"/>
                    </a:cubicBezTo>
                    <a:cubicBezTo>
                      <a:pt x="1262" y="972"/>
                      <a:pt x="1326" y="981"/>
                      <a:pt x="1388" y="979"/>
                    </a:cubicBezTo>
                    <a:cubicBezTo>
                      <a:pt x="1391" y="992"/>
                      <a:pt x="1399" y="1003"/>
                      <a:pt x="1409" y="1012"/>
                    </a:cubicBezTo>
                    <a:cubicBezTo>
                      <a:pt x="1434" y="1041"/>
                      <a:pt x="1476" y="1041"/>
                      <a:pt x="1501" y="1012"/>
                    </a:cubicBezTo>
                    <a:cubicBezTo>
                      <a:pt x="1511" y="1003"/>
                      <a:pt x="1519" y="991"/>
                      <a:pt x="1522" y="978"/>
                    </a:cubicBezTo>
                    <a:cubicBezTo>
                      <a:pt x="1528" y="956"/>
                      <a:pt x="1526" y="931"/>
                      <a:pt x="1526" y="908"/>
                    </a:cubicBezTo>
                    <a:lnTo>
                      <a:pt x="1526" y="847"/>
                    </a:lnTo>
                    <a:cubicBezTo>
                      <a:pt x="1526" y="809"/>
                      <a:pt x="1493" y="776"/>
                      <a:pt x="1455" y="776"/>
                    </a:cubicBezTo>
                    <a:cubicBezTo>
                      <a:pt x="1423" y="776"/>
                      <a:pt x="1395" y="799"/>
                      <a:pt x="1387" y="828"/>
                    </a:cubicBezTo>
                    <a:cubicBezTo>
                      <a:pt x="1327" y="813"/>
                      <a:pt x="1264" y="812"/>
                      <a:pt x="1202" y="810"/>
                    </a:cubicBezTo>
                    <a:cubicBezTo>
                      <a:pt x="1202" y="735"/>
                      <a:pt x="1199" y="659"/>
                      <a:pt x="1193" y="584"/>
                    </a:cubicBezTo>
                    <a:cubicBezTo>
                      <a:pt x="1297" y="558"/>
                      <a:pt x="1391" y="480"/>
                      <a:pt x="1431" y="385"/>
                    </a:cubicBezTo>
                    <a:cubicBezTo>
                      <a:pt x="1470" y="292"/>
                      <a:pt x="1441" y="197"/>
                      <a:pt x="1375" y="124"/>
                    </a:cubicBezTo>
                    <a:cubicBezTo>
                      <a:pt x="1315" y="57"/>
                      <a:pt x="1196" y="0"/>
                      <a:pt x="1109" y="37"/>
                    </a:cubicBezTo>
                    <a:cubicBezTo>
                      <a:pt x="1109" y="37"/>
                      <a:pt x="1109" y="37"/>
                      <a:pt x="1109" y="37"/>
                    </a:cubicBezTo>
                    <a:cubicBezTo>
                      <a:pt x="988" y="48"/>
                      <a:pt x="885" y="127"/>
                      <a:pt x="860" y="255"/>
                    </a:cubicBezTo>
                    <a:cubicBezTo>
                      <a:pt x="837" y="376"/>
                      <a:pt x="900" y="516"/>
                      <a:pt x="1013" y="570"/>
                    </a:cubicBezTo>
                    <a:cubicBezTo>
                      <a:pt x="1033" y="580"/>
                      <a:pt x="1055" y="586"/>
                      <a:pt x="1077" y="590"/>
                    </a:cubicBezTo>
                    <a:cubicBezTo>
                      <a:pt x="1068" y="662"/>
                      <a:pt x="1062" y="735"/>
                      <a:pt x="1056" y="808"/>
                    </a:cubicBezTo>
                    <a:cubicBezTo>
                      <a:pt x="1001" y="808"/>
                      <a:pt x="947" y="810"/>
                      <a:pt x="892" y="813"/>
                    </a:cubicBezTo>
                    <a:cubicBezTo>
                      <a:pt x="892" y="803"/>
                      <a:pt x="891" y="793"/>
                      <a:pt x="891" y="784"/>
                    </a:cubicBezTo>
                    <a:cubicBezTo>
                      <a:pt x="896" y="691"/>
                      <a:pt x="748" y="690"/>
                      <a:pt x="747" y="784"/>
                    </a:cubicBezTo>
                    <a:cubicBezTo>
                      <a:pt x="747" y="829"/>
                      <a:pt x="742" y="876"/>
                      <a:pt x="748" y="921"/>
                    </a:cubicBezTo>
                    <a:cubicBezTo>
                      <a:pt x="756" y="983"/>
                      <a:pt x="811" y="1002"/>
                      <a:pt x="851" y="981"/>
                    </a:cubicBezTo>
                    <a:cubicBezTo>
                      <a:pt x="872" y="980"/>
                      <a:pt x="891" y="967"/>
                      <a:pt x="899" y="946"/>
                    </a:cubicBezTo>
                    <a:cubicBezTo>
                      <a:pt x="948" y="949"/>
                      <a:pt x="998" y="951"/>
                      <a:pt x="1047" y="954"/>
                    </a:cubicBezTo>
                    <a:cubicBezTo>
                      <a:pt x="1037" y="1129"/>
                      <a:pt x="1031" y="1305"/>
                      <a:pt x="1024" y="1479"/>
                    </a:cubicBezTo>
                    <a:cubicBezTo>
                      <a:pt x="1017" y="1665"/>
                      <a:pt x="1014" y="1851"/>
                      <a:pt x="1021" y="2038"/>
                    </a:cubicBezTo>
                    <a:cubicBezTo>
                      <a:pt x="1022" y="2051"/>
                      <a:pt x="1022" y="2066"/>
                      <a:pt x="1022" y="2081"/>
                    </a:cubicBezTo>
                    <a:cubicBezTo>
                      <a:pt x="722" y="2061"/>
                      <a:pt x="421" y="1927"/>
                      <a:pt x="289" y="1649"/>
                    </a:cubicBezTo>
                    <a:cubicBezTo>
                      <a:pt x="342" y="1639"/>
                      <a:pt x="422" y="1633"/>
                      <a:pt x="434" y="1569"/>
                    </a:cubicBezTo>
                    <a:cubicBezTo>
                      <a:pt x="439" y="1539"/>
                      <a:pt x="429" y="1506"/>
                      <a:pt x="402" y="1492"/>
                    </a:cubicBezTo>
                    <a:cubicBezTo>
                      <a:pt x="401" y="1485"/>
                      <a:pt x="399" y="1478"/>
                      <a:pt x="395" y="1470"/>
                    </a:cubicBezTo>
                    <a:cubicBezTo>
                      <a:pt x="338" y="1362"/>
                      <a:pt x="258" y="1263"/>
                      <a:pt x="215" y="1148"/>
                    </a:cubicBezTo>
                    <a:cubicBezTo>
                      <a:pt x="192" y="1085"/>
                      <a:pt x="111" y="1085"/>
                      <a:pt x="88" y="1148"/>
                    </a:cubicBezTo>
                    <a:cubicBezTo>
                      <a:pt x="29" y="1306"/>
                      <a:pt x="0" y="1457"/>
                      <a:pt x="39" y="1624"/>
                    </a:cubicBezTo>
                    <a:cubicBezTo>
                      <a:pt x="45" y="1653"/>
                      <a:pt x="75" y="1663"/>
                      <a:pt x="101" y="1658"/>
                    </a:cubicBezTo>
                    <a:cubicBezTo>
                      <a:pt x="125" y="1661"/>
                      <a:pt x="149" y="1661"/>
                      <a:pt x="172" y="1661"/>
                    </a:cubicBezTo>
                    <a:cubicBezTo>
                      <a:pt x="253" y="2008"/>
                      <a:pt x="572" y="2179"/>
                      <a:pt x="906" y="2228"/>
                    </a:cubicBezTo>
                    <a:cubicBezTo>
                      <a:pt x="931" y="2337"/>
                      <a:pt x="982" y="2443"/>
                      <a:pt x="1043" y="2536"/>
                    </a:cubicBezTo>
                    <a:cubicBezTo>
                      <a:pt x="1083" y="2598"/>
                      <a:pt x="1172" y="2572"/>
                      <a:pt x="1177" y="2500"/>
                    </a:cubicBezTo>
                    <a:cubicBezTo>
                      <a:pt x="1177" y="2509"/>
                      <a:pt x="1185" y="2477"/>
                      <a:pt x="1189" y="2468"/>
                    </a:cubicBezTo>
                    <a:cubicBezTo>
                      <a:pt x="1199" y="2446"/>
                      <a:pt x="1211" y="2426"/>
                      <a:pt x="1223" y="2405"/>
                    </a:cubicBezTo>
                    <a:cubicBezTo>
                      <a:pt x="1234" y="2386"/>
                      <a:pt x="1247" y="2368"/>
                      <a:pt x="1259" y="2349"/>
                    </a:cubicBezTo>
                    <a:cubicBezTo>
                      <a:pt x="1264" y="2342"/>
                      <a:pt x="1268" y="2335"/>
                      <a:pt x="1273" y="2328"/>
                    </a:cubicBezTo>
                    <a:cubicBezTo>
                      <a:pt x="1277" y="2322"/>
                      <a:pt x="1293" y="2305"/>
                      <a:pt x="1277" y="2322"/>
                    </a:cubicBezTo>
                    <a:cubicBezTo>
                      <a:pt x="1304" y="2294"/>
                      <a:pt x="1300" y="2258"/>
                      <a:pt x="1280" y="2234"/>
                    </a:cubicBezTo>
                    <a:cubicBezTo>
                      <a:pt x="1483" y="2210"/>
                      <a:pt x="1683" y="2139"/>
                      <a:pt x="1845" y="2015"/>
                    </a:cubicBezTo>
                    <a:cubicBezTo>
                      <a:pt x="1948" y="1936"/>
                      <a:pt x="2086" y="1773"/>
                      <a:pt x="2094" y="1624"/>
                    </a:cubicBezTo>
                    <a:cubicBezTo>
                      <a:pt x="2146" y="1628"/>
                      <a:pt x="2201" y="1630"/>
                      <a:pt x="2245" y="1609"/>
                    </a:cubicBezTo>
                    <a:cubicBezTo>
                      <a:pt x="2278" y="1594"/>
                      <a:pt x="2287" y="1550"/>
                      <a:pt x="2274" y="1517"/>
                    </a:cubicBezTo>
                    <a:cubicBezTo>
                      <a:pt x="2284" y="1503"/>
                      <a:pt x="2288" y="1485"/>
                      <a:pt x="2281" y="1465"/>
                    </a:cubicBezTo>
                    <a:close/>
                    <a:moveTo>
                      <a:pt x="1065" y="420"/>
                    </a:moveTo>
                    <a:cubicBezTo>
                      <a:pt x="1019" y="392"/>
                      <a:pt x="1002" y="323"/>
                      <a:pt x="1010" y="274"/>
                    </a:cubicBezTo>
                    <a:cubicBezTo>
                      <a:pt x="1021" y="207"/>
                      <a:pt x="1073" y="171"/>
                      <a:pt x="1131" y="148"/>
                    </a:cubicBezTo>
                    <a:cubicBezTo>
                      <a:pt x="1208" y="195"/>
                      <a:pt x="1340" y="234"/>
                      <a:pt x="1280" y="343"/>
                    </a:cubicBezTo>
                    <a:cubicBezTo>
                      <a:pt x="1258" y="383"/>
                      <a:pt x="1213" y="417"/>
                      <a:pt x="1165" y="430"/>
                    </a:cubicBezTo>
                    <a:cubicBezTo>
                      <a:pt x="1148" y="418"/>
                      <a:pt x="1121" y="420"/>
                      <a:pt x="1105" y="434"/>
                    </a:cubicBezTo>
                    <a:cubicBezTo>
                      <a:pt x="1091" y="432"/>
                      <a:pt x="1077" y="428"/>
                      <a:pt x="1065" y="420"/>
                    </a:cubicBezTo>
                    <a:close/>
                    <a:moveTo>
                      <a:pt x="1032" y="2241"/>
                    </a:moveTo>
                    <a:cubicBezTo>
                      <a:pt x="1034" y="2257"/>
                      <a:pt x="1037" y="2272"/>
                      <a:pt x="1040" y="2287"/>
                    </a:cubicBezTo>
                    <a:cubicBezTo>
                      <a:pt x="1029" y="2271"/>
                      <a:pt x="1019" y="2255"/>
                      <a:pt x="1010" y="2239"/>
                    </a:cubicBezTo>
                    <a:cubicBezTo>
                      <a:pt x="1017" y="2240"/>
                      <a:pt x="1025" y="2241"/>
                      <a:pt x="1032" y="22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7" name="îŝḷîḓé-文本框 40"/>
              <p:cNvSpPr txBox="1"/>
              <p:nvPr/>
            </p:nvSpPr>
            <p:spPr>
              <a:xfrm>
                <a:off x="2382309" y="3813673"/>
                <a:ext cx="1575278" cy="74815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商户</a:t>
                </a:r>
                <a:endParaRPr lang="zh-CN" altLang="en-US" b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6030162" y="1869672"/>
            <a:ext cx="1595978" cy="1375843"/>
            <a:chOff x="6030162" y="1869672"/>
            <a:chExt cx="1595978" cy="1375843"/>
          </a:xfrm>
        </p:grpSpPr>
        <p:sp>
          <p:nvSpPr>
            <p:cNvPr id="9" name="îŝḷîḓé-Isosceles Triangle 8"/>
            <p:cNvSpPr/>
            <p:nvPr/>
          </p:nvSpPr>
          <p:spPr bwMode="auto">
            <a:xfrm flipV="1">
              <a:off x="6030162" y="1869672"/>
              <a:ext cx="1595978" cy="1375843"/>
            </a:xfrm>
            <a:prstGeom prst="triangle">
              <a:avLst/>
            </a:prstGeom>
            <a:solidFill>
              <a:schemeClr val="accent6"/>
            </a:solidFill>
            <a:ln w="57150">
              <a:solidFill>
                <a:schemeClr val="bg1">
                  <a:alpha val="64000"/>
                </a:schemeClr>
              </a:solidFill>
              <a:miter lim="800000"/>
            </a:ln>
          </p:spPr>
          <p:txBody>
            <a:bodyPr lIns="0" tIns="0" rIns="0" bIns="0" anchor="ctr"/>
            <a:lstStyle/>
            <a:p>
              <a:pPr algn="ctr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237421" y="2040406"/>
              <a:ext cx="1181458" cy="696710"/>
              <a:chOff x="2382309" y="3632877"/>
              <a:chExt cx="1575278" cy="928947"/>
            </a:xfrm>
          </p:grpSpPr>
          <p:sp>
            <p:nvSpPr>
              <p:cNvPr id="34" name="îŝḷîḓé-Freeform 33"/>
              <p:cNvSpPr/>
              <p:nvPr/>
            </p:nvSpPr>
            <p:spPr bwMode="auto">
              <a:xfrm>
                <a:off x="2967028" y="3632877"/>
                <a:ext cx="405841" cy="251501"/>
              </a:xfrm>
              <a:custGeom>
                <a:avLst/>
                <a:gdLst>
                  <a:gd name="T0" fmla="*/ 1842 w 2014"/>
                  <a:gd name="T1" fmla="*/ 486 h 1250"/>
                  <a:gd name="T2" fmla="*/ 1667 w 2014"/>
                  <a:gd name="T3" fmla="*/ 223 h 1250"/>
                  <a:gd name="T4" fmla="*/ 1389 w 2014"/>
                  <a:gd name="T5" fmla="*/ 483 h 1250"/>
                  <a:gd name="T6" fmla="*/ 1178 w 2014"/>
                  <a:gd name="T7" fmla="*/ 786 h 1250"/>
                  <a:gd name="T8" fmla="*/ 1194 w 2014"/>
                  <a:gd name="T9" fmla="*/ 158 h 1250"/>
                  <a:gd name="T10" fmla="*/ 901 w 2014"/>
                  <a:gd name="T11" fmla="*/ 128 h 1250"/>
                  <a:gd name="T12" fmla="*/ 752 w 2014"/>
                  <a:gd name="T13" fmla="*/ 644 h 1250"/>
                  <a:gd name="T14" fmla="*/ 634 w 2014"/>
                  <a:gd name="T15" fmla="*/ 589 h 1250"/>
                  <a:gd name="T16" fmla="*/ 530 w 2014"/>
                  <a:gd name="T17" fmla="*/ 148 h 1250"/>
                  <a:gd name="T18" fmla="*/ 172 w 2014"/>
                  <a:gd name="T19" fmla="*/ 462 h 1250"/>
                  <a:gd name="T20" fmla="*/ 0 w 2014"/>
                  <a:gd name="T21" fmla="*/ 1078 h 1250"/>
                  <a:gd name="T22" fmla="*/ 1532 w 2014"/>
                  <a:gd name="T23" fmla="*/ 1250 h 1250"/>
                  <a:gd name="T24" fmla="*/ 2014 w 2014"/>
                  <a:gd name="T25" fmla="*/ 1078 h 1250"/>
                  <a:gd name="T26" fmla="*/ 1777 w 2014"/>
                  <a:gd name="T27" fmla="*/ 1054 h 1250"/>
                  <a:gd name="T28" fmla="*/ 1428 w 2014"/>
                  <a:gd name="T29" fmla="*/ 819 h 1250"/>
                  <a:gd name="T30" fmla="*/ 1965 w 2014"/>
                  <a:gd name="T31" fmla="*/ 1054 h 1250"/>
                  <a:gd name="T32" fmla="*/ 1279 w 2014"/>
                  <a:gd name="T33" fmla="*/ 1105 h 1250"/>
                  <a:gd name="T34" fmla="*/ 1231 w 2014"/>
                  <a:gd name="T35" fmla="*/ 1203 h 1250"/>
                  <a:gd name="T36" fmla="*/ 735 w 2014"/>
                  <a:gd name="T37" fmla="*/ 1102 h 1250"/>
                  <a:gd name="T38" fmla="*/ 561 w 2014"/>
                  <a:gd name="T39" fmla="*/ 1078 h 1250"/>
                  <a:gd name="T40" fmla="*/ 693 w 2014"/>
                  <a:gd name="T41" fmla="*/ 912 h 1250"/>
                  <a:gd name="T42" fmla="*/ 1007 w 2014"/>
                  <a:gd name="T43" fmla="*/ 1140 h 1250"/>
                  <a:gd name="T44" fmla="*/ 1302 w 2014"/>
                  <a:gd name="T45" fmla="*/ 898 h 1250"/>
                  <a:gd name="T46" fmla="*/ 1452 w 2014"/>
                  <a:gd name="T47" fmla="*/ 1078 h 1250"/>
                  <a:gd name="T48" fmla="*/ 189 w 2014"/>
                  <a:gd name="T49" fmla="*/ 987 h 1250"/>
                  <a:gd name="T50" fmla="*/ 399 w 2014"/>
                  <a:gd name="T51" fmla="*/ 1019 h 1250"/>
                  <a:gd name="T52" fmla="*/ 562 w 2014"/>
                  <a:gd name="T53" fmla="*/ 980 h 1250"/>
                  <a:gd name="T54" fmla="*/ 240 w 2014"/>
                  <a:gd name="T55" fmla="*/ 610 h 1250"/>
                  <a:gd name="T56" fmla="*/ 219 w 2014"/>
                  <a:gd name="T57" fmla="*/ 461 h 1250"/>
                  <a:gd name="T58" fmla="*/ 492 w 2014"/>
                  <a:gd name="T59" fmla="*/ 250 h 1250"/>
                  <a:gd name="T60" fmla="*/ 578 w 2014"/>
                  <a:gd name="T61" fmla="*/ 462 h 1250"/>
                  <a:gd name="T62" fmla="*/ 552 w 2014"/>
                  <a:gd name="T63" fmla="*/ 615 h 1250"/>
                  <a:gd name="T64" fmla="*/ 400 w 2014"/>
                  <a:gd name="T65" fmla="*/ 771 h 1250"/>
                  <a:gd name="T66" fmla="*/ 312 w 2014"/>
                  <a:gd name="T67" fmla="*/ 732 h 1250"/>
                  <a:gd name="T68" fmla="*/ 438 w 2014"/>
                  <a:gd name="T69" fmla="*/ 813 h 1250"/>
                  <a:gd name="T70" fmla="*/ 380 w 2014"/>
                  <a:gd name="T71" fmla="*/ 835 h 1250"/>
                  <a:gd name="T72" fmla="*/ 789 w 2014"/>
                  <a:gd name="T73" fmla="*/ 607 h 1250"/>
                  <a:gd name="T74" fmla="*/ 759 w 2014"/>
                  <a:gd name="T75" fmla="*/ 402 h 1250"/>
                  <a:gd name="T76" fmla="*/ 1138 w 2014"/>
                  <a:gd name="T77" fmla="*/ 101 h 1250"/>
                  <a:gd name="T78" fmla="*/ 1255 w 2014"/>
                  <a:gd name="T79" fmla="*/ 403 h 1250"/>
                  <a:gd name="T80" fmla="*/ 1219 w 2014"/>
                  <a:gd name="T81" fmla="*/ 614 h 1250"/>
                  <a:gd name="T82" fmla="*/ 1020 w 2014"/>
                  <a:gd name="T83" fmla="*/ 823 h 1250"/>
                  <a:gd name="T84" fmla="*/ 888 w 2014"/>
                  <a:gd name="T85" fmla="*/ 773 h 1250"/>
                  <a:gd name="T86" fmla="*/ 1069 w 2014"/>
                  <a:gd name="T87" fmla="*/ 865 h 1250"/>
                  <a:gd name="T88" fmla="*/ 943 w 2014"/>
                  <a:gd name="T89" fmla="*/ 862 h 1250"/>
                  <a:gd name="T90" fmla="*/ 875 w 2014"/>
                  <a:gd name="T91" fmla="*/ 824 h 1250"/>
                  <a:gd name="T92" fmla="*/ 1426 w 2014"/>
                  <a:gd name="T93" fmla="*/ 513 h 1250"/>
                  <a:gd name="T94" fmla="*/ 1561 w 2014"/>
                  <a:gd name="T95" fmla="*/ 295 h 1250"/>
                  <a:gd name="T96" fmla="*/ 1722 w 2014"/>
                  <a:gd name="T97" fmla="*/ 310 h 1250"/>
                  <a:gd name="T98" fmla="*/ 1804 w 2014"/>
                  <a:gd name="T99" fmla="*/ 578 h 1250"/>
                  <a:gd name="T100" fmla="*/ 1676 w 2014"/>
                  <a:gd name="T101" fmla="*/ 752 h 1250"/>
                  <a:gd name="T102" fmla="*/ 1613 w 2014"/>
                  <a:gd name="T103" fmla="*/ 771 h 1250"/>
                  <a:gd name="T104" fmla="*/ 1457 w 2014"/>
                  <a:gd name="T105" fmla="*/ 610 h 1250"/>
                  <a:gd name="T106" fmla="*/ 1754 w 2014"/>
                  <a:gd name="T107" fmla="*/ 797 h 1250"/>
                  <a:gd name="T108" fmla="*/ 1473 w 2014"/>
                  <a:gd name="T109" fmla="*/ 798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14" h="1250">
                    <a:moveTo>
                      <a:pt x="2014" y="1078"/>
                    </a:moveTo>
                    <a:cubicBezTo>
                      <a:pt x="2014" y="926"/>
                      <a:pt x="1905" y="796"/>
                      <a:pt x="1753" y="746"/>
                    </a:cubicBezTo>
                    <a:cubicBezTo>
                      <a:pt x="1777" y="717"/>
                      <a:pt x="1796" y="683"/>
                      <a:pt x="1808" y="650"/>
                    </a:cubicBezTo>
                    <a:cubicBezTo>
                      <a:pt x="1828" y="638"/>
                      <a:pt x="1844" y="615"/>
                      <a:pt x="1851" y="589"/>
                    </a:cubicBezTo>
                    <a:cubicBezTo>
                      <a:pt x="1857" y="566"/>
                      <a:pt x="1870" y="514"/>
                      <a:pt x="1842" y="486"/>
                    </a:cubicBezTo>
                    <a:lnTo>
                      <a:pt x="1842" y="463"/>
                    </a:lnTo>
                    <a:cubicBezTo>
                      <a:pt x="1843" y="423"/>
                      <a:pt x="1846" y="320"/>
                      <a:pt x="1760" y="275"/>
                    </a:cubicBezTo>
                    <a:cubicBezTo>
                      <a:pt x="1758" y="267"/>
                      <a:pt x="1757" y="260"/>
                      <a:pt x="1757" y="259"/>
                    </a:cubicBezTo>
                    <a:lnTo>
                      <a:pt x="1746" y="148"/>
                    </a:lnTo>
                    <a:lnTo>
                      <a:pt x="1667" y="223"/>
                    </a:lnTo>
                    <a:cubicBezTo>
                      <a:pt x="1658" y="230"/>
                      <a:pt x="1605" y="243"/>
                      <a:pt x="1555" y="248"/>
                    </a:cubicBezTo>
                    <a:lnTo>
                      <a:pt x="1535" y="251"/>
                    </a:lnTo>
                    <a:cubicBezTo>
                      <a:pt x="1383" y="275"/>
                      <a:pt x="1386" y="363"/>
                      <a:pt x="1388" y="433"/>
                    </a:cubicBezTo>
                    <a:cubicBezTo>
                      <a:pt x="1388" y="442"/>
                      <a:pt x="1388" y="452"/>
                      <a:pt x="1388" y="462"/>
                    </a:cubicBezTo>
                    <a:lnTo>
                      <a:pt x="1389" y="483"/>
                    </a:lnTo>
                    <a:cubicBezTo>
                      <a:pt x="1374" y="500"/>
                      <a:pt x="1363" y="531"/>
                      <a:pt x="1377" y="588"/>
                    </a:cubicBezTo>
                    <a:cubicBezTo>
                      <a:pt x="1383" y="614"/>
                      <a:pt x="1400" y="636"/>
                      <a:pt x="1420" y="647"/>
                    </a:cubicBezTo>
                    <a:cubicBezTo>
                      <a:pt x="1429" y="671"/>
                      <a:pt x="1448" y="711"/>
                      <a:pt x="1477" y="746"/>
                    </a:cubicBezTo>
                    <a:cubicBezTo>
                      <a:pt x="1412" y="767"/>
                      <a:pt x="1356" y="803"/>
                      <a:pt x="1312" y="848"/>
                    </a:cubicBezTo>
                    <a:cubicBezTo>
                      <a:pt x="1271" y="822"/>
                      <a:pt x="1226" y="801"/>
                      <a:pt x="1178" y="786"/>
                    </a:cubicBezTo>
                    <a:cubicBezTo>
                      <a:pt x="1214" y="746"/>
                      <a:pt x="1241" y="696"/>
                      <a:pt x="1258" y="649"/>
                    </a:cubicBezTo>
                    <a:cubicBezTo>
                      <a:pt x="1285" y="633"/>
                      <a:pt x="1306" y="605"/>
                      <a:pt x="1315" y="571"/>
                    </a:cubicBezTo>
                    <a:cubicBezTo>
                      <a:pt x="1322" y="540"/>
                      <a:pt x="1339" y="472"/>
                      <a:pt x="1302" y="438"/>
                    </a:cubicBezTo>
                    <a:lnTo>
                      <a:pt x="1302" y="403"/>
                    </a:lnTo>
                    <a:cubicBezTo>
                      <a:pt x="1305" y="322"/>
                      <a:pt x="1296" y="208"/>
                      <a:pt x="1194" y="158"/>
                    </a:cubicBezTo>
                    <a:cubicBezTo>
                      <a:pt x="1190" y="144"/>
                      <a:pt x="1189" y="132"/>
                      <a:pt x="1189" y="131"/>
                    </a:cubicBezTo>
                    <a:lnTo>
                      <a:pt x="1176" y="0"/>
                    </a:lnTo>
                    <a:lnTo>
                      <a:pt x="1082" y="89"/>
                    </a:lnTo>
                    <a:cubicBezTo>
                      <a:pt x="1070" y="99"/>
                      <a:pt x="998" y="117"/>
                      <a:pt x="928" y="124"/>
                    </a:cubicBezTo>
                    <a:lnTo>
                      <a:pt x="901" y="128"/>
                    </a:lnTo>
                    <a:cubicBezTo>
                      <a:pt x="705" y="159"/>
                      <a:pt x="708" y="268"/>
                      <a:pt x="711" y="367"/>
                    </a:cubicBezTo>
                    <a:cubicBezTo>
                      <a:pt x="711" y="378"/>
                      <a:pt x="711" y="390"/>
                      <a:pt x="711" y="402"/>
                    </a:cubicBezTo>
                    <a:lnTo>
                      <a:pt x="712" y="433"/>
                    </a:lnTo>
                    <a:cubicBezTo>
                      <a:pt x="692" y="454"/>
                      <a:pt x="677" y="493"/>
                      <a:pt x="696" y="569"/>
                    </a:cubicBezTo>
                    <a:cubicBezTo>
                      <a:pt x="704" y="603"/>
                      <a:pt x="726" y="631"/>
                      <a:pt x="752" y="644"/>
                    </a:cubicBezTo>
                    <a:cubicBezTo>
                      <a:pt x="765" y="678"/>
                      <a:pt x="792" y="737"/>
                      <a:pt x="836" y="786"/>
                    </a:cubicBezTo>
                    <a:cubicBezTo>
                      <a:pt x="787" y="801"/>
                      <a:pt x="742" y="822"/>
                      <a:pt x="702" y="848"/>
                    </a:cubicBezTo>
                    <a:cubicBezTo>
                      <a:pt x="658" y="802"/>
                      <a:pt x="601" y="767"/>
                      <a:pt x="536" y="746"/>
                    </a:cubicBezTo>
                    <a:cubicBezTo>
                      <a:pt x="560" y="717"/>
                      <a:pt x="579" y="683"/>
                      <a:pt x="591" y="650"/>
                    </a:cubicBezTo>
                    <a:cubicBezTo>
                      <a:pt x="612" y="638"/>
                      <a:pt x="628" y="616"/>
                      <a:pt x="634" y="589"/>
                    </a:cubicBezTo>
                    <a:cubicBezTo>
                      <a:pt x="640" y="566"/>
                      <a:pt x="653" y="514"/>
                      <a:pt x="626" y="486"/>
                    </a:cubicBezTo>
                    <a:lnTo>
                      <a:pt x="626" y="463"/>
                    </a:lnTo>
                    <a:cubicBezTo>
                      <a:pt x="627" y="423"/>
                      <a:pt x="630" y="320"/>
                      <a:pt x="544" y="275"/>
                    </a:cubicBezTo>
                    <a:cubicBezTo>
                      <a:pt x="541" y="267"/>
                      <a:pt x="541" y="260"/>
                      <a:pt x="541" y="259"/>
                    </a:cubicBezTo>
                    <a:lnTo>
                      <a:pt x="530" y="148"/>
                    </a:lnTo>
                    <a:lnTo>
                      <a:pt x="451" y="223"/>
                    </a:lnTo>
                    <a:cubicBezTo>
                      <a:pt x="441" y="230"/>
                      <a:pt x="388" y="243"/>
                      <a:pt x="339" y="248"/>
                    </a:cubicBezTo>
                    <a:lnTo>
                      <a:pt x="318" y="251"/>
                    </a:lnTo>
                    <a:cubicBezTo>
                      <a:pt x="167" y="275"/>
                      <a:pt x="169" y="363"/>
                      <a:pt x="171" y="433"/>
                    </a:cubicBezTo>
                    <a:cubicBezTo>
                      <a:pt x="171" y="442"/>
                      <a:pt x="172" y="451"/>
                      <a:pt x="172" y="462"/>
                    </a:cubicBezTo>
                    <a:lnTo>
                      <a:pt x="172" y="483"/>
                    </a:lnTo>
                    <a:cubicBezTo>
                      <a:pt x="157" y="500"/>
                      <a:pt x="146" y="531"/>
                      <a:pt x="160" y="588"/>
                    </a:cubicBezTo>
                    <a:cubicBezTo>
                      <a:pt x="167" y="614"/>
                      <a:pt x="183" y="636"/>
                      <a:pt x="204" y="647"/>
                    </a:cubicBezTo>
                    <a:cubicBezTo>
                      <a:pt x="213" y="671"/>
                      <a:pt x="231" y="711"/>
                      <a:pt x="260" y="746"/>
                    </a:cubicBezTo>
                    <a:cubicBezTo>
                      <a:pt x="109" y="796"/>
                      <a:pt x="0" y="926"/>
                      <a:pt x="0" y="1078"/>
                    </a:cubicBezTo>
                    <a:lnTo>
                      <a:pt x="0" y="1102"/>
                    </a:lnTo>
                    <a:lnTo>
                      <a:pt x="501" y="1102"/>
                    </a:lnTo>
                    <a:cubicBezTo>
                      <a:pt x="489" y="1142"/>
                      <a:pt x="482" y="1183"/>
                      <a:pt x="482" y="1227"/>
                    </a:cubicBezTo>
                    <a:lnTo>
                      <a:pt x="482" y="1250"/>
                    </a:lnTo>
                    <a:lnTo>
                      <a:pt x="1532" y="1250"/>
                    </a:lnTo>
                    <a:lnTo>
                      <a:pt x="1532" y="1227"/>
                    </a:lnTo>
                    <a:cubicBezTo>
                      <a:pt x="1532" y="1183"/>
                      <a:pt x="1525" y="1142"/>
                      <a:pt x="1513" y="1102"/>
                    </a:cubicBezTo>
                    <a:lnTo>
                      <a:pt x="2014" y="1102"/>
                    </a:lnTo>
                    <a:lnTo>
                      <a:pt x="2014" y="1078"/>
                    </a:lnTo>
                    <a:lnTo>
                      <a:pt x="2014" y="1078"/>
                    </a:lnTo>
                    <a:close/>
                    <a:moveTo>
                      <a:pt x="1825" y="1054"/>
                    </a:moveTo>
                    <a:lnTo>
                      <a:pt x="1825" y="987"/>
                    </a:lnTo>
                    <a:cubicBezTo>
                      <a:pt x="1825" y="974"/>
                      <a:pt x="1814" y="963"/>
                      <a:pt x="1801" y="963"/>
                    </a:cubicBezTo>
                    <a:cubicBezTo>
                      <a:pt x="1788" y="963"/>
                      <a:pt x="1777" y="974"/>
                      <a:pt x="1777" y="987"/>
                    </a:cubicBezTo>
                    <a:lnTo>
                      <a:pt x="1777" y="1054"/>
                    </a:lnTo>
                    <a:lnTo>
                      <a:pt x="1494" y="1054"/>
                    </a:lnTo>
                    <a:cubicBezTo>
                      <a:pt x="1483" y="1028"/>
                      <a:pt x="1468" y="1003"/>
                      <a:pt x="1452" y="980"/>
                    </a:cubicBezTo>
                    <a:cubicBezTo>
                      <a:pt x="1449" y="976"/>
                      <a:pt x="1447" y="973"/>
                      <a:pt x="1444" y="969"/>
                    </a:cubicBezTo>
                    <a:cubicBezTo>
                      <a:pt x="1418" y="934"/>
                      <a:pt x="1387" y="903"/>
                      <a:pt x="1352" y="876"/>
                    </a:cubicBezTo>
                    <a:cubicBezTo>
                      <a:pt x="1374" y="854"/>
                      <a:pt x="1400" y="834"/>
                      <a:pt x="1428" y="819"/>
                    </a:cubicBezTo>
                    <a:lnTo>
                      <a:pt x="1598" y="1011"/>
                    </a:lnTo>
                    <a:cubicBezTo>
                      <a:pt x="1602" y="1016"/>
                      <a:pt x="1609" y="1019"/>
                      <a:pt x="1615" y="1019"/>
                    </a:cubicBezTo>
                    <a:cubicBezTo>
                      <a:pt x="1623" y="1019"/>
                      <a:pt x="1629" y="1016"/>
                      <a:pt x="1634" y="1011"/>
                    </a:cubicBezTo>
                    <a:lnTo>
                      <a:pt x="1799" y="817"/>
                    </a:lnTo>
                    <a:cubicBezTo>
                      <a:pt x="1892" y="867"/>
                      <a:pt x="1956" y="954"/>
                      <a:pt x="1965" y="1054"/>
                    </a:cubicBezTo>
                    <a:lnTo>
                      <a:pt x="1825" y="1054"/>
                    </a:lnTo>
                    <a:lnTo>
                      <a:pt x="1825" y="1054"/>
                    </a:lnTo>
                    <a:close/>
                    <a:moveTo>
                      <a:pt x="1484" y="1203"/>
                    </a:moveTo>
                    <a:lnTo>
                      <a:pt x="1279" y="1203"/>
                    </a:lnTo>
                    <a:lnTo>
                      <a:pt x="1279" y="1105"/>
                    </a:lnTo>
                    <a:cubicBezTo>
                      <a:pt x="1279" y="1104"/>
                      <a:pt x="1279" y="1103"/>
                      <a:pt x="1279" y="1102"/>
                    </a:cubicBezTo>
                    <a:cubicBezTo>
                      <a:pt x="1277" y="1090"/>
                      <a:pt x="1267" y="1081"/>
                      <a:pt x="1255" y="1081"/>
                    </a:cubicBezTo>
                    <a:cubicBezTo>
                      <a:pt x="1243" y="1081"/>
                      <a:pt x="1234" y="1090"/>
                      <a:pt x="1232" y="1102"/>
                    </a:cubicBezTo>
                    <a:cubicBezTo>
                      <a:pt x="1232" y="1103"/>
                      <a:pt x="1231" y="1104"/>
                      <a:pt x="1231" y="1105"/>
                    </a:cubicBezTo>
                    <a:lnTo>
                      <a:pt x="1231" y="1203"/>
                    </a:lnTo>
                    <a:lnTo>
                      <a:pt x="782" y="1203"/>
                    </a:lnTo>
                    <a:lnTo>
                      <a:pt x="782" y="1105"/>
                    </a:lnTo>
                    <a:cubicBezTo>
                      <a:pt x="782" y="1104"/>
                      <a:pt x="782" y="1103"/>
                      <a:pt x="781" y="1102"/>
                    </a:cubicBezTo>
                    <a:cubicBezTo>
                      <a:pt x="780" y="1090"/>
                      <a:pt x="770" y="1081"/>
                      <a:pt x="758" y="1081"/>
                    </a:cubicBezTo>
                    <a:cubicBezTo>
                      <a:pt x="746" y="1081"/>
                      <a:pt x="737" y="1090"/>
                      <a:pt x="735" y="1102"/>
                    </a:cubicBezTo>
                    <a:cubicBezTo>
                      <a:pt x="735" y="1103"/>
                      <a:pt x="734" y="1104"/>
                      <a:pt x="734" y="1105"/>
                    </a:cubicBezTo>
                    <a:lnTo>
                      <a:pt x="734" y="1203"/>
                    </a:lnTo>
                    <a:lnTo>
                      <a:pt x="530" y="1203"/>
                    </a:lnTo>
                    <a:cubicBezTo>
                      <a:pt x="532" y="1168"/>
                      <a:pt x="540" y="1134"/>
                      <a:pt x="551" y="1102"/>
                    </a:cubicBezTo>
                    <a:cubicBezTo>
                      <a:pt x="554" y="1094"/>
                      <a:pt x="557" y="1086"/>
                      <a:pt x="561" y="1078"/>
                    </a:cubicBezTo>
                    <a:lnTo>
                      <a:pt x="561" y="1078"/>
                    </a:lnTo>
                    <a:cubicBezTo>
                      <a:pt x="561" y="1078"/>
                      <a:pt x="561" y="1077"/>
                      <a:pt x="561" y="1077"/>
                    </a:cubicBezTo>
                    <a:cubicBezTo>
                      <a:pt x="565" y="1069"/>
                      <a:pt x="568" y="1062"/>
                      <a:pt x="572" y="1054"/>
                    </a:cubicBezTo>
                    <a:cubicBezTo>
                      <a:pt x="582" y="1034"/>
                      <a:pt x="595" y="1015"/>
                      <a:pt x="608" y="997"/>
                    </a:cubicBezTo>
                    <a:cubicBezTo>
                      <a:pt x="632" y="966"/>
                      <a:pt x="661" y="937"/>
                      <a:pt x="693" y="912"/>
                    </a:cubicBezTo>
                    <a:cubicBezTo>
                      <a:pt x="699" y="907"/>
                      <a:pt x="706" y="902"/>
                      <a:pt x="712" y="898"/>
                    </a:cubicBezTo>
                    <a:cubicBezTo>
                      <a:pt x="719" y="893"/>
                      <a:pt x="726" y="889"/>
                      <a:pt x="732" y="885"/>
                    </a:cubicBezTo>
                    <a:cubicBezTo>
                      <a:pt x="741" y="880"/>
                      <a:pt x="750" y="874"/>
                      <a:pt x="758" y="870"/>
                    </a:cubicBezTo>
                    <a:lnTo>
                      <a:pt x="989" y="1132"/>
                    </a:lnTo>
                    <a:cubicBezTo>
                      <a:pt x="994" y="1137"/>
                      <a:pt x="1000" y="1140"/>
                      <a:pt x="1007" y="1140"/>
                    </a:cubicBezTo>
                    <a:lnTo>
                      <a:pt x="1007" y="1140"/>
                    </a:lnTo>
                    <a:cubicBezTo>
                      <a:pt x="1014" y="1140"/>
                      <a:pt x="1021" y="1137"/>
                      <a:pt x="1025" y="1131"/>
                    </a:cubicBezTo>
                    <a:lnTo>
                      <a:pt x="1251" y="868"/>
                    </a:lnTo>
                    <a:cubicBezTo>
                      <a:pt x="1261" y="873"/>
                      <a:pt x="1272" y="879"/>
                      <a:pt x="1281" y="885"/>
                    </a:cubicBezTo>
                    <a:cubicBezTo>
                      <a:pt x="1288" y="889"/>
                      <a:pt x="1295" y="893"/>
                      <a:pt x="1302" y="898"/>
                    </a:cubicBezTo>
                    <a:cubicBezTo>
                      <a:pt x="1308" y="902"/>
                      <a:pt x="1314" y="907"/>
                      <a:pt x="1321" y="912"/>
                    </a:cubicBezTo>
                    <a:cubicBezTo>
                      <a:pt x="1353" y="937"/>
                      <a:pt x="1382" y="966"/>
                      <a:pt x="1406" y="997"/>
                    </a:cubicBezTo>
                    <a:cubicBezTo>
                      <a:pt x="1419" y="1016"/>
                      <a:pt x="1431" y="1034"/>
                      <a:pt x="1442" y="1054"/>
                    </a:cubicBezTo>
                    <a:cubicBezTo>
                      <a:pt x="1446" y="1062"/>
                      <a:pt x="1449" y="1069"/>
                      <a:pt x="1453" y="1077"/>
                    </a:cubicBezTo>
                    <a:cubicBezTo>
                      <a:pt x="1452" y="1077"/>
                      <a:pt x="1452" y="1078"/>
                      <a:pt x="1452" y="1078"/>
                    </a:cubicBezTo>
                    <a:lnTo>
                      <a:pt x="1453" y="1078"/>
                    </a:lnTo>
                    <a:cubicBezTo>
                      <a:pt x="1456" y="1086"/>
                      <a:pt x="1459" y="1094"/>
                      <a:pt x="1462" y="1102"/>
                    </a:cubicBezTo>
                    <a:cubicBezTo>
                      <a:pt x="1474" y="1134"/>
                      <a:pt x="1481" y="1168"/>
                      <a:pt x="1484" y="1203"/>
                    </a:cubicBezTo>
                    <a:close/>
                    <a:moveTo>
                      <a:pt x="213" y="963"/>
                    </a:moveTo>
                    <a:cubicBezTo>
                      <a:pt x="199" y="963"/>
                      <a:pt x="189" y="974"/>
                      <a:pt x="189" y="987"/>
                    </a:cubicBezTo>
                    <a:lnTo>
                      <a:pt x="189" y="1054"/>
                    </a:lnTo>
                    <a:lnTo>
                      <a:pt x="49" y="1054"/>
                    </a:lnTo>
                    <a:cubicBezTo>
                      <a:pt x="57" y="955"/>
                      <a:pt x="120" y="869"/>
                      <a:pt x="211" y="819"/>
                    </a:cubicBezTo>
                    <a:lnTo>
                      <a:pt x="381" y="1011"/>
                    </a:lnTo>
                    <a:cubicBezTo>
                      <a:pt x="385" y="1016"/>
                      <a:pt x="392" y="1019"/>
                      <a:pt x="399" y="1019"/>
                    </a:cubicBezTo>
                    <a:cubicBezTo>
                      <a:pt x="404" y="1019"/>
                      <a:pt x="412" y="1016"/>
                      <a:pt x="417" y="1011"/>
                    </a:cubicBezTo>
                    <a:lnTo>
                      <a:pt x="582" y="817"/>
                    </a:lnTo>
                    <a:cubicBezTo>
                      <a:pt x="612" y="833"/>
                      <a:pt x="639" y="853"/>
                      <a:pt x="662" y="876"/>
                    </a:cubicBezTo>
                    <a:cubicBezTo>
                      <a:pt x="627" y="903"/>
                      <a:pt x="595" y="934"/>
                      <a:pt x="569" y="969"/>
                    </a:cubicBezTo>
                    <a:cubicBezTo>
                      <a:pt x="567" y="972"/>
                      <a:pt x="564" y="976"/>
                      <a:pt x="562" y="980"/>
                    </a:cubicBezTo>
                    <a:cubicBezTo>
                      <a:pt x="545" y="1003"/>
                      <a:pt x="531" y="1028"/>
                      <a:pt x="519" y="1054"/>
                    </a:cubicBezTo>
                    <a:lnTo>
                      <a:pt x="237" y="1054"/>
                    </a:lnTo>
                    <a:lnTo>
                      <a:pt x="237" y="987"/>
                    </a:lnTo>
                    <a:cubicBezTo>
                      <a:pt x="236" y="974"/>
                      <a:pt x="226" y="963"/>
                      <a:pt x="213" y="963"/>
                    </a:cubicBezTo>
                    <a:close/>
                    <a:moveTo>
                      <a:pt x="240" y="610"/>
                    </a:moveTo>
                    <a:lnTo>
                      <a:pt x="229" y="606"/>
                    </a:lnTo>
                    <a:cubicBezTo>
                      <a:pt x="221" y="604"/>
                      <a:pt x="210" y="592"/>
                      <a:pt x="206" y="577"/>
                    </a:cubicBezTo>
                    <a:cubicBezTo>
                      <a:pt x="197" y="538"/>
                      <a:pt x="202" y="518"/>
                      <a:pt x="209" y="513"/>
                    </a:cubicBezTo>
                    <a:lnTo>
                      <a:pt x="221" y="506"/>
                    </a:lnTo>
                    <a:lnTo>
                      <a:pt x="219" y="461"/>
                    </a:lnTo>
                    <a:cubicBezTo>
                      <a:pt x="219" y="451"/>
                      <a:pt x="219" y="441"/>
                      <a:pt x="219" y="432"/>
                    </a:cubicBezTo>
                    <a:cubicBezTo>
                      <a:pt x="217" y="362"/>
                      <a:pt x="215" y="316"/>
                      <a:pt x="326" y="298"/>
                    </a:cubicBezTo>
                    <a:lnTo>
                      <a:pt x="345" y="295"/>
                    </a:lnTo>
                    <a:cubicBezTo>
                      <a:pt x="346" y="295"/>
                      <a:pt x="455" y="284"/>
                      <a:pt x="483" y="258"/>
                    </a:cubicBezTo>
                    <a:lnTo>
                      <a:pt x="492" y="250"/>
                    </a:lnTo>
                    <a:lnTo>
                      <a:pt x="493" y="263"/>
                    </a:lnTo>
                    <a:cubicBezTo>
                      <a:pt x="493" y="267"/>
                      <a:pt x="495" y="283"/>
                      <a:pt x="502" y="301"/>
                    </a:cubicBezTo>
                    <a:lnTo>
                      <a:pt x="505" y="310"/>
                    </a:lnTo>
                    <a:lnTo>
                      <a:pt x="514" y="314"/>
                    </a:lnTo>
                    <a:cubicBezTo>
                      <a:pt x="561" y="334"/>
                      <a:pt x="580" y="378"/>
                      <a:pt x="578" y="462"/>
                    </a:cubicBezTo>
                    <a:lnTo>
                      <a:pt x="578" y="512"/>
                    </a:lnTo>
                    <a:lnTo>
                      <a:pt x="590" y="518"/>
                    </a:lnTo>
                    <a:cubicBezTo>
                      <a:pt x="592" y="520"/>
                      <a:pt x="600" y="529"/>
                      <a:pt x="588" y="578"/>
                    </a:cubicBezTo>
                    <a:cubicBezTo>
                      <a:pt x="584" y="593"/>
                      <a:pt x="574" y="606"/>
                      <a:pt x="562" y="611"/>
                    </a:cubicBezTo>
                    <a:lnTo>
                      <a:pt x="552" y="615"/>
                    </a:lnTo>
                    <a:lnTo>
                      <a:pt x="549" y="626"/>
                    </a:lnTo>
                    <a:cubicBezTo>
                      <a:pt x="536" y="663"/>
                      <a:pt x="514" y="703"/>
                      <a:pt x="484" y="732"/>
                    </a:cubicBezTo>
                    <a:cubicBezTo>
                      <a:pt x="477" y="740"/>
                      <a:pt x="468" y="746"/>
                      <a:pt x="459" y="752"/>
                    </a:cubicBezTo>
                    <a:cubicBezTo>
                      <a:pt x="442" y="763"/>
                      <a:pt x="423" y="770"/>
                      <a:pt x="402" y="771"/>
                    </a:cubicBezTo>
                    <a:cubicBezTo>
                      <a:pt x="401" y="771"/>
                      <a:pt x="401" y="771"/>
                      <a:pt x="400" y="771"/>
                    </a:cubicBezTo>
                    <a:cubicBezTo>
                      <a:pt x="400" y="771"/>
                      <a:pt x="399" y="771"/>
                      <a:pt x="398" y="771"/>
                    </a:cubicBezTo>
                    <a:cubicBezTo>
                      <a:pt x="398" y="771"/>
                      <a:pt x="397" y="771"/>
                      <a:pt x="397" y="771"/>
                    </a:cubicBezTo>
                    <a:cubicBezTo>
                      <a:pt x="395" y="771"/>
                      <a:pt x="393" y="770"/>
                      <a:pt x="392" y="770"/>
                    </a:cubicBezTo>
                    <a:cubicBezTo>
                      <a:pt x="371" y="769"/>
                      <a:pt x="352" y="763"/>
                      <a:pt x="336" y="752"/>
                    </a:cubicBezTo>
                    <a:cubicBezTo>
                      <a:pt x="327" y="746"/>
                      <a:pt x="319" y="740"/>
                      <a:pt x="312" y="732"/>
                    </a:cubicBezTo>
                    <a:cubicBezTo>
                      <a:pt x="274" y="695"/>
                      <a:pt x="252" y="643"/>
                      <a:pt x="245" y="621"/>
                    </a:cubicBezTo>
                    <a:lnTo>
                      <a:pt x="240" y="610"/>
                    </a:lnTo>
                    <a:close/>
                    <a:moveTo>
                      <a:pt x="434" y="917"/>
                    </a:moveTo>
                    <a:lnTo>
                      <a:pt x="413" y="835"/>
                    </a:lnTo>
                    <a:lnTo>
                      <a:pt x="438" y="813"/>
                    </a:lnTo>
                    <a:cubicBezTo>
                      <a:pt x="460" y="808"/>
                      <a:pt x="480" y="797"/>
                      <a:pt x="497" y="784"/>
                    </a:cubicBezTo>
                    <a:cubicBezTo>
                      <a:pt x="511" y="787"/>
                      <a:pt x="524" y="792"/>
                      <a:pt x="537" y="797"/>
                    </a:cubicBezTo>
                    <a:lnTo>
                      <a:pt x="434" y="917"/>
                    </a:lnTo>
                    <a:close/>
                    <a:moveTo>
                      <a:pt x="353" y="813"/>
                    </a:moveTo>
                    <a:lnTo>
                      <a:pt x="380" y="835"/>
                    </a:lnTo>
                    <a:lnTo>
                      <a:pt x="359" y="914"/>
                    </a:lnTo>
                    <a:lnTo>
                      <a:pt x="257" y="798"/>
                    </a:lnTo>
                    <a:cubicBezTo>
                      <a:pt x="270" y="793"/>
                      <a:pt x="284" y="788"/>
                      <a:pt x="299" y="784"/>
                    </a:cubicBezTo>
                    <a:cubicBezTo>
                      <a:pt x="315" y="796"/>
                      <a:pt x="333" y="806"/>
                      <a:pt x="353" y="813"/>
                    </a:cubicBezTo>
                    <a:close/>
                    <a:moveTo>
                      <a:pt x="789" y="607"/>
                    </a:moveTo>
                    <a:lnTo>
                      <a:pt x="778" y="603"/>
                    </a:lnTo>
                    <a:cubicBezTo>
                      <a:pt x="765" y="600"/>
                      <a:pt x="748" y="582"/>
                      <a:pt x="742" y="558"/>
                    </a:cubicBezTo>
                    <a:cubicBezTo>
                      <a:pt x="730" y="509"/>
                      <a:pt x="733" y="475"/>
                      <a:pt x="750" y="464"/>
                    </a:cubicBezTo>
                    <a:lnTo>
                      <a:pt x="761" y="457"/>
                    </a:lnTo>
                    <a:lnTo>
                      <a:pt x="759" y="402"/>
                    </a:lnTo>
                    <a:cubicBezTo>
                      <a:pt x="759" y="389"/>
                      <a:pt x="759" y="377"/>
                      <a:pt x="758" y="362"/>
                    </a:cubicBezTo>
                    <a:cubicBezTo>
                      <a:pt x="756" y="268"/>
                      <a:pt x="754" y="200"/>
                      <a:pt x="908" y="176"/>
                    </a:cubicBezTo>
                    <a:lnTo>
                      <a:pt x="934" y="172"/>
                    </a:lnTo>
                    <a:cubicBezTo>
                      <a:pt x="936" y="171"/>
                      <a:pt x="1079" y="156"/>
                      <a:pt x="1114" y="124"/>
                    </a:cubicBezTo>
                    <a:lnTo>
                      <a:pt x="1138" y="101"/>
                    </a:lnTo>
                    <a:lnTo>
                      <a:pt x="1141" y="135"/>
                    </a:lnTo>
                    <a:cubicBezTo>
                      <a:pt x="1142" y="139"/>
                      <a:pt x="1143" y="160"/>
                      <a:pt x="1152" y="184"/>
                    </a:cubicBezTo>
                    <a:lnTo>
                      <a:pt x="1156" y="193"/>
                    </a:lnTo>
                    <a:lnTo>
                      <a:pt x="1165" y="197"/>
                    </a:lnTo>
                    <a:cubicBezTo>
                      <a:pt x="1248" y="233"/>
                      <a:pt x="1257" y="321"/>
                      <a:pt x="1255" y="403"/>
                    </a:cubicBezTo>
                    <a:lnTo>
                      <a:pt x="1255" y="464"/>
                    </a:lnTo>
                    <a:lnTo>
                      <a:pt x="1267" y="471"/>
                    </a:lnTo>
                    <a:cubicBezTo>
                      <a:pt x="1280" y="479"/>
                      <a:pt x="1281" y="508"/>
                      <a:pt x="1268" y="560"/>
                    </a:cubicBezTo>
                    <a:cubicBezTo>
                      <a:pt x="1262" y="583"/>
                      <a:pt x="1247" y="602"/>
                      <a:pt x="1229" y="610"/>
                    </a:cubicBezTo>
                    <a:lnTo>
                      <a:pt x="1219" y="614"/>
                    </a:lnTo>
                    <a:lnTo>
                      <a:pt x="1216" y="624"/>
                    </a:lnTo>
                    <a:cubicBezTo>
                      <a:pt x="1198" y="676"/>
                      <a:pt x="1167" y="733"/>
                      <a:pt x="1124" y="773"/>
                    </a:cubicBezTo>
                    <a:cubicBezTo>
                      <a:pt x="1116" y="780"/>
                      <a:pt x="1109" y="787"/>
                      <a:pt x="1100" y="793"/>
                    </a:cubicBezTo>
                    <a:cubicBezTo>
                      <a:pt x="1089" y="800"/>
                      <a:pt x="1077" y="807"/>
                      <a:pt x="1065" y="812"/>
                    </a:cubicBezTo>
                    <a:cubicBezTo>
                      <a:pt x="1051" y="818"/>
                      <a:pt x="1036" y="822"/>
                      <a:pt x="1020" y="823"/>
                    </a:cubicBezTo>
                    <a:cubicBezTo>
                      <a:pt x="1015" y="824"/>
                      <a:pt x="1011" y="825"/>
                      <a:pt x="1007" y="825"/>
                    </a:cubicBezTo>
                    <a:cubicBezTo>
                      <a:pt x="1000" y="825"/>
                      <a:pt x="994" y="824"/>
                      <a:pt x="988" y="824"/>
                    </a:cubicBezTo>
                    <a:cubicBezTo>
                      <a:pt x="973" y="822"/>
                      <a:pt x="959" y="818"/>
                      <a:pt x="946" y="812"/>
                    </a:cubicBezTo>
                    <a:cubicBezTo>
                      <a:pt x="934" y="807"/>
                      <a:pt x="922" y="800"/>
                      <a:pt x="912" y="793"/>
                    </a:cubicBezTo>
                    <a:cubicBezTo>
                      <a:pt x="903" y="787"/>
                      <a:pt x="895" y="780"/>
                      <a:pt x="888" y="773"/>
                    </a:cubicBezTo>
                    <a:cubicBezTo>
                      <a:pt x="835" y="723"/>
                      <a:pt x="804" y="649"/>
                      <a:pt x="793" y="618"/>
                    </a:cubicBezTo>
                    <a:lnTo>
                      <a:pt x="789" y="607"/>
                    </a:lnTo>
                    <a:close/>
                    <a:moveTo>
                      <a:pt x="1057" y="1021"/>
                    </a:moveTo>
                    <a:lnTo>
                      <a:pt x="1027" y="902"/>
                    </a:lnTo>
                    <a:lnTo>
                      <a:pt x="1069" y="865"/>
                    </a:lnTo>
                    <a:lnTo>
                      <a:pt x="1066" y="863"/>
                    </a:lnTo>
                    <a:cubicBezTo>
                      <a:pt x="1092" y="855"/>
                      <a:pt x="1116" y="841"/>
                      <a:pt x="1138" y="824"/>
                    </a:cubicBezTo>
                    <a:cubicBezTo>
                      <a:pt x="1161" y="830"/>
                      <a:pt x="1184" y="838"/>
                      <a:pt x="1206" y="847"/>
                    </a:cubicBezTo>
                    <a:lnTo>
                      <a:pt x="1057" y="1021"/>
                    </a:lnTo>
                    <a:close/>
                    <a:moveTo>
                      <a:pt x="943" y="862"/>
                    </a:moveTo>
                    <a:lnTo>
                      <a:pt x="939" y="865"/>
                    </a:lnTo>
                    <a:lnTo>
                      <a:pt x="981" y="902"/>
                    </a:lnTo>
                    <a:lnTo>
                      <a:pt x="952" y="1017"/>
                    </a:lnTo>
                    <a:lnTo>
                      <a:pt x="803" y="849"/>
                    </a:lnTo>
                    <a:cubicBezTo>
                      <a:pt x="826" y="839"/>
                      <a:pt x="850" y="831"/>
                      <a:pt x="875" y="824"/>
                    </a:cubicBezTo>
                    <a:cubicBezTo>
                      <a:pt x="896" y="840"/>
                      <a:pt x="918" y="853"/>
                      <a:pt x="943" y="862"/>
                    </a:cubicBezTo>
                    <a:close/>
                    <a:moveTo>
                      <a:pt x="1457" y="610"/>
                    </a:moveTo>
                    <a:lnTo>
                      <a:pt x="1446" y="606"/>
                    </a:lnTo>
                    <a:cubicBezTo>
                      <a:pt x="1438" y="604"/>
                      <a:pt x="1427" y="592"/>
                      <a:pt x="1423" y="577"/>
                    </a:cubicBezTo>
                    <a:cubicBezTo>
                      <a:pt x="1414" y="538"/>
                      <a:pt x="1419" y="518"/>
                      <a:pt x="1426" y="513"/>
                    </a:cubicBezTo>
                    <a:lnTo>
                      <a:pt x="1437" y="506"/>
                    </a:lnTo>
                    <a:lnTo>
                      <a:pt x="1436" y="461"/>
                    </a:lnTo>
                    <a:cubicBezTo>
                      <a:pt x="1436" y="451"/>
                      <a:pt x="1436" y="441"/>
                      <a:pt x="1435" y="432"/>
                    </a:cubicBezTo>
                    <a:cubicBezTo>
                      <a:pt x="1433" y="362"/>
                      <a:pt x="1432" y="316"/>
                      <a:pt x="1542" y="298"/>
                    </a:cubicBezTo>
                    <a:lnTo>
                      <a:pt x="1561" y="295"/>
                    </a:lnTo>
                    <a:cubicBezTo>
                      <a:pt x="1562" y="295"/>
                      <a:pt x="1672" y="284"/>
                      <a:pt x="1699" y="258"/>
                    </a:cubicBezTo>
                    <a:lnTo>
                      <a:pt x="1708" y="250"/>
                    </a:lnTo>
                    <a:lnTo>
                      <a:pt x="1710" y="263"/>
                    </a:lnTo>
                    <a:cubicBezTo>
                      <a:pt x="1710" y="267"/>
                      <a:pt x="1712" y="283"/>
                      <a:pt x="1718" y="301"/>
                    </a:cubicBezTo>
                    <a:lnTo>
                      <a:pt x="1722" y="310"/>
                    </a:lnTo>
                    <a:lnTo>
                      <a:pt x="1731" y="314"/>
                    </a:lnTo>
                    <a:cubicBezTo>
                      <a:pt x="1778" y="334"/>
                      <a:pt x="1797" y="378"/>
                      <a:pt x="1794" y="462"/>
                    </a:cubicBezTo>
                    <a:lnTo>
                      <a:pt x="1794" y="512"/>
                    </a:lnTo>
                    <a:lnTo>
                      <a:pt x="1806" y="518"/>
                    </a:lnTo>
                    <a:cubicBezTo>
                      <a:pt x="1809" y="520"/>
                      <a:pt x="1817" y="529"/>
                      <a:pt x="1804" y="578"/>
                    </a:cubicBezTo>
                    <a:cubicBezTo>
                      <a:pt x="1800" y="593"/>
                      <a:pt x="1791" y="606"/>
                      <a:pt x="1779" y="611"/>
                    </a:cubicBezTo>
                    <a:lnTo>
                      <a:pt x="1769" y="615"/>
                    </a:lnTo>
                    <a:lnTo>
                      <a:pt x="1766" y="626"/>
                    </a:lnTo>
                    <a:cubicBezTo>
                      <a:pt x="1753" y="663"/>
                      <a:pt x="1731" y="703"/>
                      <a:pt x="1701" y="732"/>
                    </a:cubicBezTo>
                    <a:cubicBezTo>
                      <a:pt x="1693" y="740"/>
                      <a:pt x="1685" y="746"/>
                      <a:pt x="1676" y="752"/>
                    </a:cubicBezTo>
                    <a:cubicBezTo>
                      <a:pt x="1659" y="763"/>
                      <a:pt x="1639" y="770"/>
                      <a:pt x="1618" y="771"/>
                    </a:cubicBezTo>
                    <a:lnTo>
                      <a:pt x="1619" y="771"/>
                    </a:lnTo>
                    <a:cubicBezTo>
                      <a:pt x="1618" y="771"/>
                      <a:pt x="1618" y="771"/>
                      <a:pt x="1617" y="771"/>
                    </a:cubicBezTo>
                    <a:cubicBezTo>
                      <a:pt x="1616" y="771"/>
                      <a:pt x="1616" y="771"/>
                      <a:pt x="1615" y="771"/>
                    </a:cubicBezTo>
                    <a:cubicBezTo>
                      <a:pt x="1614" y="771"/>
                      <a:pt x="1614" y="771"/>
                      <a:pt x="1613" y="771"/>
                    </a:cubicBezTo>
                    <a:cubicBezTo>
                      <a:pt x="1612" y="771"/>
                      <a:pt x="1610" y="770"/>
                      <a:pt x="1608" y="770"/>
                    </a:cubicBezTo>
                    <a:cubicBezTo>
                      <a:pt x="1588" y="769"/>
                      <a:pt x="1569" y="763"/>
                      <a:pt x="1553" y="752"/>
                    </a:cubicBezTo>
                    <a:cubicBezTo>
                      <a:pt x="1544" y="746"/>
                      <a:pt x="1536" y="740"/>
                      <a:pt x="1528" y="732"/>
                    </a:cubicBezTo>
                    <a:cubicBezTo>
                      <a:pt x="1491" y="695"/>
                      <a:pt x="1469" y="643"/>
                      <a:pt x="1461" y="621"/>
                    </a:cubicBezTo>
                    <a:lnTo>
                      <a:pt x="1457" y="610"/>
                    </a:lnTo>
                    <a:close/>
                    <a:moveTo>
                      <a:pt x="1651" y="917"/>
                    </a:moveTo>
                    <a:lnTo>
                      <a:pt x="1630" y="835"/>
                    </a:lnTo>
                    <a:lnTo>
                      <a:pt x="1655" y="813"/>
                    </a:lnTo>
                    <a:cubicBezTo>
                      <a:pt x="1677" y="807"/>
                      <a:pt x="1696" y="797"/>
                      <a:pt x="1714" y="784"/>
                    </a:cubicBezTo>
                    <a:cubicBezTo>
                      <a:pt x="1728" y="787"/>
                      <a:pt x="1741" y="792"/>
                      <a:pt x="1754" y="797"/>
                    </a:cubicBezTo>
                    <a:lnTo>
                      <a:pt x="1651" y="917"/>
                    </a:lnTo>
                    <a:close/>
                    <a:moveTo>
                      <a:pt x="1570" y="813"/>
                    </a:moveTo>
                    <a:lnTo>
                      <a:pt x="1596" y="835"/>
                    </a:lnTo>
                    <a:lnTo>
                      <a:pt x="1576" y="914"/>
                    </a:lnTo>
                    <a:lnTo>
                      <a:pt x="1473" y="798"/>
                    </a:lnTo>
                    <a:cubicBezTo>
                      <a:pt x="1487" y="793"/>
                      <a:pt x="1501" y="788"/>
                      <a:pt x="1516" y="784"/>
                    </a:cubicBezTo>
                    <a:cubicBezTo>
                      <a:pt x="1532" y="796"/>
                      <a:pt x="1550" y="806"/>
                      <a:pt x="1570" y="81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/>
              </a:p>
            </p:txBody>
          </p:sp>
          <p:sp>
            <p:nvSpPr>
              <p:cNvPr id="35" name="îŝḷîḓé-文本框 49"/>
              <p:cNvSpPr txBox="1"/>
              <p:nvPr/>
            </p:nvSpPr>
            <p:spPr>
              <a:xfrm>
                <a:off x="2382309" y="3813673"/>
                <a:ext cx="1575278" cy="74815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事件</a:t>
                </a:r>
                <a:endParaRPr lang="en-US" altLang="zh-CN" b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1470801" y="3667597"/>
            <a:ext cx="1809312" cy="620559"/>
            <a:chOff x="8172534" y="1804876"/>
            <a:chExt cx="2412416" cy="827412"/>
          </a:xfrm>
        </p:grpSpPr>
        <p:sp>
          <p:nvSpPr>
            <p:cNvPr id="32" name="îŝḷîḓé-Rectangle 31"/>
            <p:cNvSpPr/>
            <p:nvPr/>
          </p:nvSpPr>
          <p:spPr bwMode="auto">
            <a:xfrm>
              <a:off x="8172534" y="2144342"/>
              <a:ext cx="2412416" cy="487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rmAutofit fontScale="80000"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ea typeface="微软雅黑" panose="020B0503020204020204" pitchFamily="34" charset="-122"/>
                </a:rPr>
                <a:t>技术开发费用（</a:t>
              </a:r>
              <a:r>
                <a:rPr lang="en-US" altLang="zh-CN" sz="1000">
                  <a:ea typeface="微软雅黑" panose="020B0503020204020204" pitchFamily="34" charset="-122"/>
                </a:rPr>
                <a:t>UI</a:t>
              </a:r>
              <a:r>
                <a:rPr lang="zh-CN" altLang="en-US" sz="1000">
                  <a:ea typeface="微软雅黑" panose="020B0503020204020204" pitchFamily="34" charset="-122"/>
                </a:rPr>
                <a:t>，后端，前端，测试）</a:t>
              </a:r>
              <a:endParaRPr lang="zh-CN" altLang="en-US" sz="1000">
                <a:ea typeface="微软雅黑" panose="020B0503020204020204" pitchFamily="34" charset="-122"/>
              </a:endParaRPr>
            </a:p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>
                  <a:ea typeface="微软雅黑" panose="020B0503020204020204" pitchFamily="34" charset="-122"/>
                </a:rPr>
                <a:t>20000</a:t>
              </a:r>
              <a:r>
                <a:rPr lang="zh-CN" altLang="en-US" sz="1000">
                  <a:ea typeface="微软雅黑" panose="020B0503020204020204" pitchFamily="34" charset="-122"/>
                </a:rPr>
                <a:t>元</a:t>
              </a:r>
              <a:endParaRPr lang="zh-CN" altLang="en-US" sz="1000">
                <a:ea typeface="微软雅黑" panose="020B0503020204020204" pitchFamily="34" charset="-122"/>
              </a:endParaRPr>
            </a:p>
          </p:txBody>
        </p:sp>
        <p:sp>
          <p:nvSpPr>
            <p:cNvPr id="33" name="îŝḷîḓé-文本框 52"/>
            <p:cNvSpPr txBox="1"/>
            <p:nvPr/>
          </p:nvSpPr>
          <p:spPr bwMode="auto">
            <a:xfrm>
              <a:off x="8172534" y="1804876"/>
              <a:ext cx="2412416" cy="339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 fontScale="82500"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1800" b="1">
                  <a:solidFill>
                    <a:schemeClr val="accent1"/>
                  </a:solidFill>
                  <a:ea typeface="微软雅黑" panose="020B0503020204020204" pitchFamily="34" charset="-122"/>
                </a:rPr>
                <a:t>第一阶段开发</a:t>
              </a:r>
              <a:endParaRPr lang="zh-CN" altLang="en-US" sz="1800" b="1">
                <a:solidFill>
                  <a:schemeClr val="accent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354883" y="1063062"/>
            <a:ext cx="1809312" cy="620559"/>
            <a:chOff x="8172534" y="1804876"/>
            <a:chExt cx="2412416" cy="827412"/>
          </a:xfrm>
        </p:grpSpPr>
        <p:sp>
          <p:nvSpPr>
            <p:cNvPr id="30" name="îŝḷîḓé-Rectangle 29"/>
            <p:cNvSpPr/>
            <p:nvPr/>
          </p:nvSpPr>
          <p:spPr bwMode="auto">
            <a:xfrm>
              <a:off x="8172534" y="2144342"/>
              <a:ext cx="2412416" cy="487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rmAutofit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dirty="0">
                  <a:ea typeface="微软雅黑" panose="020B0503020204020204" pitchFamily="34" charset="-122"/>
                </a:rPr>
                <a:t>10000</a:t>
              </a:r>
              <a:r>
                <a:rPr lang="zh-CN" altLang="en-US" sz="1000" dirty="0">
                  <a:ea typeface="微软雅黑" panose="020B0503020204020204" pitchFamily="34" charset="-122"/>
                </a:rPr>
                <a:t>元用于奖金发布</a:t>
              </a:r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31" name="îŝḷîḓé-文本框 55"/>
            <p:cNvSpPr txBox="1"/>
            <p:nvPr/>
          </p:nvSpPr>
          <p:spPr bwMode="auto">
            <a:xfrm>
              <a:off x="8172534" y="1804876"/>
              <a:ext cx="2412416" cy="339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 fontScale="82500"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chemeClr val="accent2"/>
                  </a:solidFill>
                  <a:ea typeface="微软雅黑" panose="020B0503020204020204" pitchFamily="34" charset="-122"/>
                </a:rPr>
                <a:t>种子用户培养</a:t>
              </a:r>
              <a:endParaRPr lang="zh-CN" altLang="en-US" sz="1800" b="1" dirty="0">
                <a:solidFill>
                  <a:schemeClr val="accent2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251878" y="3667597"/>
            <a:ext cx="1809312" cy="620559"/>
            <a:chOff x="8172534" y="1804876"/>
            <a:chExt cx="2412416" cy="827412"/>
          </a:xfrm>
        </p:grpSpPr>
        <p:sp>
          <p:nvSpPr>
            <p:cNvPr id="28" name="îŝḷîḓé-Rectangle 27"/>
            <p:cNvSpPr/>
            <p:nvPr/>
          </p:nvSpPr>
          <p:spPr bwMode="auto">
            <a:xfrm>
              <a:off x="8172534" y="2144342"/>
              <a:ext cx="2412416" cy="487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rmAutofit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ea typeface="微软雅黑" panose="020B0503020204020204" pitchFamily="34" charset="-122"/>
                </a:rPr>
                <a:t>技术开发及维护</a:t>
              </a:r>
              <a:endParaRPr lang="zh-CN" altLang="en-US" sz="1000">
                <a:ea typeface="微软雅黑" panose="020B0503020204020204" pitchFamily="34" charset="-122"/>
              </a:endParaRPr>
            </a:p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>
                  <a:ea typeface="微软雅黑" panose="020B0503020204020204" pitchFamily="34" charset="-122"/>
                </a:rPr>
                <a:t>10000</a:t>
              </a:r>
              <a:r>
                <a:rPr lang="zh-CN" altLang="en-US" sz="1000">
                  <a:ea typeface="微软雅黑" panose="020B0503020204020204" pitchFamily="34" charset="-122"/>
                </a:rPr>
                <a:t>元</a:t>
              </a:r>
              <a:endParaRPr lang="zh-CN" altLang="en-US" sz="1000">
                <a:ea typeface="微软雅黑" panose="020B0503020204020204" pitchFamily="34" charset="-122"/>
              </a:endParaRPr>
            </a:p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zh-CN" altLang="en-US" sz="1000">
                <a:ea typeface="微软雅黑" panose="020B0503020204020204" pitchFamily="34" charset="-122"/>
              </a:endParaRPr>
            </a:p>
          </p:txBody>
        </p:sp>
        <p:sp>
          <p:nvSpPr>
            <p:cNvPr id="29" name="îŝḷîḓé-文本框 61"/>
            <p:cNvSpPr txBox="1"/>
            <p:nvPr/>
          </p:nvSpPr>
          <p:spPr bwMode="auto">
            <a:xfrm>
              <a:off x="8172534" y="1804876"/>
              <a:ext cx="2412416" cy="339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 fontScale="82500"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1800" b="1">
                  <a:solidFill>
                    <a:schemeClr val="accent3"/>
                  </a:solidFill>
                  <a:ea typeface="微软雅黑" panose="020B0503020204020204" pitchFamily="34" charset="-122"/>
                </a:rPr>
                <a:t>更新版本</a:t>
              </a:r>
              <a:endParaRPr lang="zh-CN" altLang="en-US" sz="1800" b="1">
                <a:solidFill>
                  <a:schemeClr val="accent3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142416" y="1063062"/>
            <a:ext cx="1809312" cy="620559"/>
            <a:chOff x="8172534" y="1804876"/>
            <a:chExt cx="2412416" cy="827412"/>
          </a:xfrm>
        </p:grpSpPr>
        <p:sp>
          <p:nvSpPr>
            <p:cNvPr id="26" name="îŝḷîḓé-Rectangle 25"/>
            <p:cNvSpPr/>
            <p:nvPr/>
          </p:nvSpPr>
          <p:spPr bwMode="auto">
            <a:xfrm>
              <a:off x="8172534" y="2144342"/>
              <a:ext cx="2412416" cy="487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rmAutofit fontScale="90000"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dirty="0">
                  <a:ea typeface="微软雅黑" panose="020B0503020204020204" pitchFamily="34" charset="-122"/>
                </a:rPr>
                <a:t>20000</a:t>
              </a:r>
              <a:r>
                <a:rPr lang="zh-CN" altLang="en-US" sz="1000" dirty="0">
                  <a:ea typeface="微软雅黑" panose="020B0503020204020204" pitchFamily="34" charset="-122"/>
                </a:rPr>
                <a:t>元</a:t>
              </a:r>
              <a:endParaRPr lang="zh-CN" altLang="en-US" sz="1000" dirty="0">
                <a:ea typeface="微软雅黑" panose="020B0503020204020204" pitchFamily="34" charset="-122"/>
              </a:endParaRPr>
            </a:p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sz="1000" dirty="0"/>
                <a:t>15000</a:t>
              </a:r>
              <a:r>
                <a:rPr lang="zh-CN" altLang="en-US" sz="1000" dirty="0">
                  <a:ea typeface="微软雅黑" panose="020B0503020204020204" pitchFamily="34" charset="-122"/>
                </a:rPr>
                <a:t>用于奖金，</a:t>
              </a:r>
              <a:r>
                <a:rPr lang="en-US" altLang="zh-CN" sz="1000" dirty="0">
                  <a:ea typeface="微软雅黑" panose="020B0503020204020204" pitchFamily="34" charset="-122"/>
                </a:rPr>
                <a:t>5000</a:t>
              </a:r>
              <a:r>
                <a:rPr lang="zh-CN" altLang="en-US" sz="1000" dirty="0">
                  <a:ea typeface="微软雅黑" panose="020B0503020204020204" pitchFamily="34" charset="-122"/>
                </a:rPr>
                <a:t>元用于渠道</a:t>
              </a:r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27" name="îŝḷîḓé-文本框 64"/>
            <p:cNvSpPr txBox="1"/>
            <p:nvPr/>
          </p:nvSpPr>
          <p:spPr bwMode="auto">
            <a:xfrm>
              <a:off x="8172534" y="1804876"/>
              <a:ext cx="2412416" cy="339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 fontScale="82500"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en-US" sz="1800" b="1">
                  <a:solidFill>
                    <a:schemeClr val="accent4"/>
                  </a:solidFill>
                </a:rPr>
                <a:t>B</a:t>
              </a:r>
              <a:r>
                <a:rPr lang="zh-CN" altLang="en-US" sz="1800" b="1">
                  <a:solidFill>
                    <a:schemeClr val="accent4"/>
                  </a:solidFill>
                  <a:ea typeface="微软雅黑" panose="020B0503020204020204" pitchFamily="34" charset="-122"/>
                </a:rPr>
                <a:t>端用户培养</a:t>
              </a:r>
              <a:endParaRPr lang="zh-CN" altLang="en-US" sz="1800" b="1">
                <a:solidFill>
                  <a:schemeClr val="accent4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032955" y="3667597"/>
            <a:ext cx="1809312" cy="620559"/>
            <a:chOff x="8172534" y="1804876"/>
            <a:chExt cx="2412416" cy="827412"/>
          </a:xfrm>
        </p:grpSpPr>
        <p:sp>
          <p:nvSpPr>
            <p:cNvPr id="24" name="îŝḷîḓé-Rectangle 23"/>
            <p:cNvSpPr/>
            <p:nvPr/>
          </p:nvSpPr>
          <p:spPr bwMode="auto">
            <a:xfrm>
              <a:off x="8172534" y="2144342"/>
              <a:ext cx="2412416" cy="487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rmAutofit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000">
                  <a:ea typeface="微软雅黑" panose="020B0503020204020204" pitchFamily="34" charset="-122"/>
                  <a:sym typeface="+mn-ea"/>
                </a:rPr>
                <a:t>技术开发及维护</a:t>
              </a:r>
              <a:endParaRPr lang="zh-CN" altLang="en-US" sz="1000">
                <a:ea typeface="微软雅黑" panose="020B0503020204020204" pitchFamily="34" charset="-122"/>
              </a:endParaRPr>
            </a:p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>
                  <a:ea typeface="微软雅黑" panose="020B0503020204020204" pitchFamily="34" charset="-122"/>
                  <a:sym typeface="+mn-ea"/>
                </a:rPr>
                <a:t>10000</a:t>
              </a:r>
              <a:r>
                <a:rPr lang="zh-CN" altLang="en-US" sz="1000">
                  <a:ea typeface="微软雅黑" panose="020B0503020204020204" pitchFamily="34" charset="-122"/>
                  <a:sym typeface="+mn-ea"/>
                </a:rPr>
                <a:t>元</a:t>
              </a:r>
              <a:endParaRPr lang="zh-CN" altLang="en-US" sz="1000" dirty="0">
                <a:ea typeface="微软雅黑" panose="020B0503020204020204" pitchFamily="34" charset="-122"/>
              </a:endParaRPr>
            </a:p>
          </p:txBody>
        </p:sp>
        <p:sp>
          <p:nvSpPr>
            <p:cNvPr id="25" name="îŝḷîḓé-文本框 67"/>
            <p:cNvSpPr txBox="1"/>
            <p:nvPr/>
          </p:nvSpPr>
          <p:spPr bwMode="auto">
            <a:xfrm>
              <a:off x="8172534" y="1804876"/>
              <a:ext cx="2412416" cy="339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 fontScale="82500"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1800" b="1">
                  <a:solidFill>
                    <a:schemeClr val="accent5"/>
                  </a:solidFill>
                  <a:ea typeface="微软雅黑" panose="020B0503020204020204" pitchFamily="34" charset="-122"/>
                </a:rPr>
                <a:t>更新版本</a:t>
              </a:r>
              <a:endParaRPr lang="zh-CN" altLang="en-US" sz="1800" b="1">
                <a:solidFill>
                  <a:schemeClr val="accent5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923495" y="1063062"/>
            <a:ext cx="1809312" cy="620559"/>
            <a:chOff x="8172534" y="1804876"/>
            <a:chExt cx="2412416" cy="827412"/>
          </a:xfrm>
        </p:grpSpPr>
        <p:sp>
          <p:nvSpPr>
            <p:cNvPr id="22" name="îŝḷîḓé-Rectangle 21"/>
            <p:cNvSpPr/>
            <p:nvPr/>
          </p:nvSpPr>
          <p:spPr bwMode="auto">
            <a:xfrm>
              <a:off x="8172534" y="2144342"/>
              <a:ext cx="2412416" cy="487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rmAutofit fontScale="70000"/>
            </a:bodyPr>
            <a:lstStyle/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>
                  <a:ea typeface="微软雅黑" panose="020B0503020204020204" pitchFamily="34" charset="-122"/>
                </a:rPr>
                <a:t>20000</a:t>
              </a:r>
              <a:r>
                <a:rPr lang="zh-CN" altLang="en-US" sz="1000">
                  <a:ea typeface="微软雅黑" panose="020B0503020204020204" pitchFamily="34" charset="-122"/>
                </a:rPr>
                <a:t>元</a:t>
              </a:r>
              <a:endParaRPr lang="zh-CN" altLang="en-US" sz="1000">
                <a:ea typeface="微软雅黑" panose="020B0503020204020204" pitchFamily="34" charset="-122"/>
              </a:endParaRPr>
            </a:p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>
                  <a:ea typeface="微软雅黑" panose="020B0503020204020204" pitchFamily="34" charset="-122"/>
                </a:rPr>
                <a:t>10000</a:t>
              </a:r>
              <a:r>
                <a:rPr lang="zh-CN" altLang="en-US" sz="1000">
                  <a:ea typeface="微软雅黑" panose="020B0503020204020204" pitchFamily="34" charset="-122"/>
                </a:rPr>
                <a:t>元用于奖金，</a:t>
              </a:r>
              <a:r>
                <a:rPr lang="en-US" altLang="zh-CN" sz="1000">
                  <a:ea typeface="微软雅黑" panose="020B0503020204020204" pitchFamily="34" charset="-122"/>
                </a:rPr>
                <a:t>10000</a:t>
              </a:r>
              <a:r>
                <a:rPr lang="zh-CN" altLang="en-US" sz="1000">
                  <a:ea typeface="微软雅黑" panose="020B0503020204020204" pitchFamily="34" charset="-122"/>
                </a:rPr>
                <a:t>元用于推广渠道</a:t>
              </a:r>
              <a:endParaRPr lang="zh-CN" altLang="en-US" sz="1000">
                <a:ea typeface="微软雅黑" panose="020B0503020204020204" pitchFamily="34" charset="-122"/>
              </a:endParaRPr>
            </a:p>
          </p:txBody>
        </p:sp>
        <p:sp>
          <p:nvSpPr>
            <p:cNvPr id="23" name="îŝḷîḓé-文本框 70"/>
            <p:cNvSpPr txBox="1"/>
            <p:nvPr/>
          </p:nvSpPr>
          <p:spPr bwMode="auto">
            <a:xfrm>
              <a:off x="8172534" y="1804876"/>
              <a:ext cx="2412416" cy="339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 fontScale="82500"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None/>
              </a:pPr>
              <a:r>
                <a:rPr lang="zh-CN" altLang="en-US" sz="1800" b="1">
                  <a:solidFill>
                    <a:schemeClr val="accent6"/>
                  </a:solidFill>
                  <a:ea typeface="微软雅黑" panose="020B0503020204020204" pitchFamily="34" charset="-122"/>
                </a:rPr>
                <a:t>事件引爆</a:t>
              </a:r>
              <a:endParaRPr lang="zh-CN" altLang="en-US" sz="1800" b="1">
                <a:solidFill>
                  <a:schemeClr val="accent6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费用预算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3025aafa40f4bfbd058164a094f78f0f7361827"/>
          <p:cNvPicPr>
            <a:picLocks noChangeAspect="1"/>
          </p:cNvPicPr>
          <p:nvPr/>
        </p:nvPicPr>
        <p:blipFill>
          <a:blip r:embed="rId1"/>
          <a:srcRect l="711" t="-1497" r="-711" b="8033"/>
          <a:stretch>
            <a:fillRect/>
          </a:stretch>
        </p:blipFill>
        <p:spPr>
          <a:xfrm>
            <a:off x="-38100" y="-96520"/>
            <a:ext cx="9229725" cy="5268595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501809" y="241935"/>
            <a:ext cx="8128635" cy="4566285"/>
            <a:chOff x="673100" y="383540"/>
            <a:chExt cx="10838180" cy="6088380"/>
          </a:xfrm>
        </p:grpSpPr>
        <p:grpSp>
          <p:nvGrpSpPr>
            <p:cNvPr id="28" name="组合 27"/>
            <p:cNvGrpSpPr/>
            <p:nvPr/>
          </p:nvGrpSpPr>
          <p:grpSpPr>
            <a:xfrm>
              <a:off x="673100" y="383540"/>
              <a:ext cx="10838180" cy="6088380"/>
              <a:chOff x="673100" y="281940"/>
              <a:chExt cx="10838180" cy="6088380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673100" y="619760"/>
                <a:ext cx="10838180" cy="5750560"/>
                <a:chOff x="673100" y="426720"/>
                <a:chExt cx="10838180" cy="6093102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673100" y="426720"/>
                  <a:ext cx="10830560" cy="5516880"/>
                </a:xfrm>
                <a:prstGeom prst="rect">
                  <a:avLst/>
                </a:prstGeom>
                <a:solidFill>
                  <a:schemeClr val="bg1">
                    <a:alpha val="7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latin typeface="微软雅黑" panose="020B0503020204020204" pitchFamily="34" charset="-122"/>
                    <a:ea typeface="微软雅黑" panose="020B0503020204020204" pitchFamily="34" charset="-122"/>
                    <a:sym typeface="逐浪细阁体" panose="03000509000000000000" pitchFamily="65" charset="-122"/>
                  </a:endParaRPr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680720" y="5943600"/>
                  <a:ext cx="10830560" cy="576222"/>
                </a:xfrm>
                <a:prstGeom prst="rect">
                  <a:avLst/>
                </a:prstGeom>
                <a:solidFill>
                  <a:schemeClr val="accent1">
                    <a:alpha val="8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sz="1050" spc="3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逐浪细阁体" panose="03000509000000000000" pitchFamily="65" charset="-122"/>
                    </a:rPr>
                    <a:t>激活你身边的智囊团</a:t>
                  </a:r>
                  <a:endParaRPr lang="zh-CN" sz="1050" spc="3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逐浪细阁体" panose="03000509000000000000" pitchFamily="65" charset="-122"/>
                  </a:endParaRPr>
                </a:p>
              </p:txBody>
            </p:sp>
          </p:grpSp>
          <p:sp>
            <p:nvSpPr>
              <p:cNvPr id="35" name="矩形 34"/>
              <p:cNvSpPr/>
              <p:nvPr/>
            </p:nvSpPr>
            <p:spPr>
              <a:xfrm>
                <a:off x="4940300" y="281940"/>
                <a:ext cx="2296160" cy="675372"/>
              </a:xfrm>
              <a:prstGeom prst="rect">
                <a:avLst/>
              </a:prstGeom>
              <a:solidFill>
                <a:schemeClr val="accent2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000" spc="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逐浪细阁体" panose="03000509000000000000" pitchFamily="65" charset="-122"/>
                  </a:rPr>
                  <a:t>2018</a:t>
                </a:r>
                <a:endParaRPr lang="zh-CN" altLang="en-US" sz="3000" spc="600" dirty="0">
                  <a:latin typeface="微软雅黑" panose="020B0503020204020204" pitchFamily="34" charset="-122"/>
                  <a:ea typeface="微软雅黑" panose="020B0503020204020204" pitchFamily="34" charset="-122"/>
                  <a:sym typeface="逐浪细阁体" panose="03000509000000000000" pitchFamily="65" charset="-122"/>
                </a:endParaRPr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4947920" y="1048886"/>
                <a:ext cx="2296160" cy="81280"/>
                <a:chOff x="4947920" y="1038726"/>
                <a:chExt cx="2296160" cy="81280"/>
              </a:xfrm>
            </p:grpSpPr>
            <p:cxnSp>
              <p:nvCxnSpPr>
                <p:cNvPr id="37" name="直接连接符 36"/>
                <p:cNvCxnSpPr/>
                <p:nvPr/>
              </p:nvCxnSpPr>
              <p:spPr>
                <a:xfrm>
                  <a:off x="4947920" y="1038726"/>
                  <a:ext cx="2296160" cy="0"/>
                </a:xfrm>
                <a:prstGeom prst="line">
                  <a:avLst/>
                </a:prstGeom>
                <a:ln w="1905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/>
              </p:nvCxnSpPr>
              <p:spPr>
                <a:xfrm>
                  <a:off x="4947920" y="1120006"/>
                  <a:ext cx="2296160" cy="0"/>
                </a:xfrm>
                <a:prstGeom prst="line">
                  <a:avLst/>
                </a:prstGeom>
                <a:ln w="19050">
                  <a:solidFill>
                    <a:schemeClr val="accent1">
                      <a:alpha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文本框 28"/>
            <p:cNvSpPr txBox="1"/>
            <p:nvPr/>
          </p:nvSpPr>
          <p:spPr>
            <a:xfrm>
              <a:off x="2184400" y="1963420"/>
              <a:ext cx="7807960" cy="671407"/>
            </a:xfrm>
            <a:custGeom>
              <a:avLst/>
              <a:gdLst/>
              <a:ahLst/>
              <a:cxnLst/>
              <a:rect l="l" t="t" r="r" b="b"/>
              <a:pathLst>
                <a:path w="7808314" h="534340">
                  <a:moveTo>
                    <a:pt x="87902" y="297936"/>
                  </a:moveTo>
                  <a:lnTo>
                    <a:pt x="87902" y="434811"/>
                  </a:lnTo>
                  <a:lnTo>
                    <a:pt x="280356" y="434811"/>
                  </a:lnTo>
                  <a:cubicBezTo>
                    <a:pt x="342491" y="434811"/>
                    <a:pt x="373559" y="410534"/>
                    <a:pt x="373559" y="361978"/>
                  </a:cubicBezTo>
                  <a:cubicBezTo>
                    <a:pt x="373559" y="341639"/>
                    <a:pt x="366009" y="325593"/>
                    <a:pt x="350909" y="313842"/>
                  </a:cubicBezTo>
                  <a:cubicBezTo>
                    <a:pt x="338569" y="303238"/>
                    <a:pt x="323795" y="297936"/>
                    <a:pt x="306586" y="297936"/>
                  </a:cubicBezTo>
                  <a:close/>
                  <a:moveTo>
                    <a:pt x="6885822" y="99483"/>
                  </a:moveTo>
                  <a:lnTo>
                    <a:pt x="6885822" y="236358"/>
                  </a:lnTo>
                  <a:lnTo>
                    <a:pt x="7066602" y="236358"/>
                  </a:lnTo>
                  <a:cubicBezTo>
                    <a:pt x="7124862" y="236358"/>
                    <a:pt x="7153992" y="213057"/>
                    <a:pt x="7153992" y="166455"/>
                  </a:cubicBezTo>
                  <a:cubicBezTo>
                    <a:pt x="7153992" y="121807"/>
                    <a:pt x="7124862" y="99483"/>
                    <a:pt x="7066602" y="99483"/>
                  </a:cubicBezTo>
                  <a:close/>
                  <a:moveTo>
                    <a:pt x="5733297" y="99483"/>
                  </a:moveTo>
                  <a:lnTo>
                    <a:pt x="5733297" y="253892"/>
                  </a:lnTo>
                  <a:lnTo>
                    <a:pt x="5884869" y="253892"/>
                  </a:lnTo>
                  <a:cubicBezTo>
                    <a:pt x="5907845" y="253892"/>
                    <a:pt x="5927580" y="248388"/>
                    <a:pt x="5944075" y="237381"/>
                  </a:cubicBezTo>
                  <a:cubicBezTo>
                    <a:pt x="5964818" y="223553"/>
                    <a:pt x="5975189" y="202825"/>
                    <a:pt x="5975189" y="175199"/>
                  </a:cubicBezTo>
                  <a:cubicBezTo>
                    <a:pt x="5975189" y="149309"/>
                    <a:pt x="5964818" y="129450"/>
                    <a:pt x="5944075" y="115621"/>
                  </a:cubicBezTo>
                  <a:cubicBezTo>
                    <a:pt x="5927952" y="104862"/>
                    <a:pt x="5908217" y="99483"/>
                    <a:pt x="5884869" y="99483"/>
                  </a:cubicBezTo>
                  <a:close/>
                  <a:moveTo>
                    <a:pt x="4618872" y="99483"/>
                  </a:moveTo>
                  <a:lnTo>
                    <a:pt x="4618872" y="236358"/>
                  </a:lnTo>
                  <a:lnTo>
                    <a:pt x="4799652" y="236358"/>
                  </a:lnTo>
                  <a:cubicBezTo>
                    <a:pt x="4857912" y="236358"/>
                    <a:pt x="4887042" y="213057"/>
                    <a:pt x="4887042" y="166455"/>
                  </a:cubicBezTo>
                  <a:cubicBezTo>
                    <a:pt x="4887042" y="121807"/>
                    <a:pt x="4857912" y="99483"/>
                    <a:pt x="4799652" y="99483"/>
                  </a:cubicBezTo>
                  <a:close/>
                  <a:moveTo>
                    <a:pt x="87902" y="99483"/>
                  </a:moveTo>
                  <a:lnTo>
                    <a:pt x="87902" y="215941"/>
                  </a:lnTo>
                  <a:lnTo>
                    <a:pt x="265752" y="215941"/>
                  </a:lnTo>
                  <a:cubicBezTo>
                    <a:pt x="325934" y="215941"/>
                    <a:pt x="356025" y="193601"/>
                    <a:pt x="356025" y="148922"/>
                  </a:cubicBezTo>
                  <a:cubicBezTo>
                    <a:pt x="356025" y="115962"/>
                    <a:pt x="334693" y="99483"/>
                    <a:pt x="292029" y="99483"/>
                  </a:cubicBezTo>
                  <a:close/>
                  <a:moveTo>
                    <a:pt x="6410307" y="81995"/>
                  </a:moveTo>
                  <a:cubicBezTo>
                    <a:pt x="6366341" y="81995"/>
                    <a:pt x="6328638" y="100475"/>
                    <a:pt x="6297198" y="137434"/>
                  </a:cubicBezTo>
                  <a:cubicBezTo>
                    <a:pt x="6265696" y="172626"/>
                    <a:pt x="6249944" y="215367"/>
                    <a:pt x="6249944" y="265659"/>
                  </a:cubicBezTo>
                  <a:cubicBezTo>
                    <a:pt x="6249944" y="317376"/>
                    <a:pt x="6265696" y="360831"/>
                    <a:pt x="6297198" y="396023"/>
                  </a:cubicBezTo>
                  <a:cubicBezTo>
                    <a:pt x="6329071" y="431618"/>
                    <a:pt x="6366774" y="449415"/>
                    <a:pt x="6410307" y="449415"/>
                  </a:cubicBezTo>
                  <a:cubicBezTo>
                    <a:pt x="6451792" y="449415"/>
                    <a:pt x="6488178" y="431943"/>
                    <a:pt x="6519463" y="397000"/>
                  </a:cubicBezTo>
                  <a:cubicBezTo>
                    <a:pt x="6549694" y="361126"/>
                    <a:pt x="6564809" y="317345"/>
                    <a:pt x="6564809" y="265659"/>
                  </a:cubicBezTo>
                  <a:cubicBezTo>
                    <a:pt x="6564809" y="215398"/>
                    <a:pt x="6549942" y="172610"/>
                    <a:pt x="6520207" y="137294"/>
                  </a:cubicBezTo>
                  <a:cubicBezTo>
                    <a:pt x="6488860" y="100428"/>
                    <a:pt x="6452226" y="81995"/>
                    <a:pt x="6410307" y="81995"/>
                  </a:cubicBezTo>
                  <a:close/>
                  <a:moveTo>
                    <a:pt x="7343924" y="14558"/>
                  </a:moveTo>
                  <a:lnTo>
                    <a:pt x="7808314" y="14558"/>
                  </a:lnTo>
                  <a:lnTo>
                    <a:pt x="7808314" y="99483"/>
                  </a:lnTo>
                  <a:lnTo>
                    <a:pt x="7618605" y="99483"/>
                  </a:lnTo>
                  <a:lnTo>
                    <a:pt x="7618605" y="519736"/>
                  </a:lnTo>
                  <a:lnTo>
                    <a:pt x="7533634" y="519736"/>
                  </a:lnTo>
                  <a:lnTo>
                    <a:pt x="7533634" y="99483"/>
                  </a:lnTo>
                  <a:lnTo>
                    <a:pt x="7343924" y="99483"/>
                  </a:lnTo>
                  <a:close/>
                  <a:moveTo>
                    <a:pt x="6800850" y="14558"/>
                  </a:moveTo>
                  <a:lnTo>
                    <a:pt x="7066602" y="14558"/>
                  </a:lnTo>
                  <a:cubicBezTo>
                    <a:pt x="7109576" y="14558"/>
                    <a:pt x="7145155" y="23627"/>
                    <a:pt x="7173339" y="41765"/>
                  </a:cubicBezTo>
                  <a:cubicBezTo>
                    <a:pt x="7217088" y="68864"/>
                    <a:pt x="7238963" y="110428"/>
                    <a:pt x="7238963" y="166455"/>
                  </a:cubicBezTo>
                  <a:cubicBezTo>
                    <a:pt x="7238963" y="234761"/>
                    <a:pt x="7208810" y="280262"/>
                    <a:pt x="7148504" y="302959"/>
                  </a:cubicBezTo>
                  <a:lnTo>
                    <a:pt x="7244776" y="519736"/>
                  </a:lnTo>
                  <a:lnTo>
                    <a:pt x="7154084" y="519736"/>
                  </a:lnTo>
                  <a:lnTo>
                    <a:pt x="7063625" y="318400"/>
                  </a:lnTo>
                  <a:lnTo>
                    <a:pt x="6885822" y="318400"/>
                  </a:lnTo>
                  <a:lnTo>
                    <a:pt x="6885822" y="519736"/>
                  </a:lnTo>
                  <a:lnTo>
                    <a:pt x="6800850" y="519736"/>
                  </a:lnTo>
                  <a:close/>
                  <a:moveTo>
                    <a:pt x="5648326" y="14558"/>
                  </a:moveTo>
                  <a:lnTo>
                    <a:pt x="5884869" y="14558"/>
                  </a:lnTo>
                  <a:cubicBezTo>
                    <a:pt x="5923937" y="14558"/>
                    <a:pt x="5960214" y="25038"/>
                    <a:pt x="5993700" y="45998"/>
                  </a:cubicBezTo>
                  <a:cubicBezTo>
                    <a:pt x="6038007" y="76197"/>
                    <a:pt x="6060161" y="119264"/>
                    <a:pt x="6060161" y="175199"/>
                  </a:cubicBezTo>
                  <a:cubicBezTo>
                    <a:pt x="6060161" y="232839"/>
                    <a:pt x="6037325" y="277224"/>
                    <a:pt x="5991653" y="308354"/>
                  </a:cubicBezTo>
                  <a:cubicBezTo>
                    <a:pt x="5959190" y="328663"/>
                    <a:pt x="5923596" y="338817"/>
                    <a:pt x="5884869" y="338817"/>
                  </a:cubicBezTo>
                  <a:lnTo>
                    <a:pt x="5733297" y="338817"/>
                  </a:lnTo>
                  <a:lnTo>
                    <a:pt x="5733297" y="519736"/>
                  </a:lnTo>
                  <a:lnTo>
                    <a:pt x="5648326" y="519736"/>
                  </a:lnTo>
                  <a:close/>
                  <a:moveTo>
                    <a:pt x="5096657" y="14558"/>
                  </a:moveTo>
                  <a:lnTo>
                    <a:pt x="5493889" y="14558"/>
                  </a:lnTo>
                  <a:lnTo>
                    <a:pt x="5493889" y="99483"/>
                  </a:lnTo>
                  <a:lnTo>
                    <a:pt x="5181629" y="99483"/>
                  </a:lnTo>
                  <a:lnTo>
                    <a:pt x="5181629" y="218871"/>
                  </a:lnTo>
                  <a:lnTo>
                    <a:pt x="5476401" y="218871"/>
                  </a:lnTo>
                  <a:lnTo>
                    <a:pt x="5476401" y="300866"/>
                  </a:lnTo>
                  <a:lnTo>
                    <a:pt x="5181637" y="300866"/>
                  </a:lnTo>
                  <a:lnTo>
                    <a:pt x="5183303" y="337436"/>
                  </a:lnTo>
                  <a:cubicBezTo>
                    <a:pt x="5186651" y="370859"/>
                    <a:pt x="5195023" y="394279"/>
                    <a:pt x="5208418" y="407697"/>
                  </a:cubicBezTo>
                  <a:cubicBezTo>
                    <a:pt x="5224696" y="425773"/>
                    <a:pt x="5255593" y="434811"/>
                    <a:pt x="5301110" y="434811"/>
                  </a:cubicBezTo>
                  <a:lnTo>
                    <a:pt x="5493889" y="434811"/>
                  </a:lnTo>
                  <a:lnTo>
                    <a:pt x="5493889" y="519736"/>
                  </a:lnTo>
                  <a:lnTo>
                    <a:pt x="5301110" y="519736"/>
                  </a:lnTo>
                  <a:cubicBezTo>
                    <a:pt x="5226479" y="519736"/>
                    <a:pt x="5173660" y="503195"/>
                    <a:pt x="5142654" y="470111"/>
                  </a:cubicBezTo>
                  <a:cubicBezTo>
                    <a:pt x="5111990" y="435385"/>
                    <a:pt x="5096657" y="378908"/>
                    <a:pt x="5096657" y="300680"/>
                  </a:cubicBezTo>
                  <a:close/>
                  <a:moveTo>
                    <a:pt x="4533901" y="14558"/>
                  </a:moveTo>
                  <a:lnTo>
                    <a:pt x="4799652" y="14558"/>
                  </a:lnTo>
                  <a:cubicBezTo>
                    <a:pt x="4842626" y="14558"/>
                    <a:pt x="4878205" y="23627"/>
                    <a:pt x="4906389" y="41765"/>
                  </a:cubicBezTo>
                  <a:cubicBezTo>
                    <a:pt x="4950139" y="68864"/>
                    <a:pt x="4972013" y="110428"/>
                    <a:pt x="4972013" y="166455"/>
                  </a:cubicBezTo>
                  <a:cubicBezTo>
                    <a:pt x="4972013" y="234761"/>
                    <a:pt x="4941861" y="280262"/>
                    <a:pt x="4881554" y="302959"/>
                  </a:cubicBezTo>
                  <a:lnTo>
                    <a:pt x="4977827" y="519736"/>
                  </a:lnTo>
                  <a:lnTo>
                    <a:pt x="4887135" y="519736"/>
                  </a:lnTo>
                  <a:lnTo>
                    <a:pt x="4796675" y="318400"/>
                  </a:lnTo>
                  <a:lnTo>
                    <a:pt x="4618872" y="318400"/>
                  </a:lnTo>
                  <a:lnTo>
                    <a:pt x="4618872" y="519736"/>
                  </a:lnTo>
                  <a:lnTo>
                    <a:pt x="4533901" y="519736"/>
                  </a:lnTo>
                  <a:close/>
                  <a:moveTo>
                    <a:pt x="3863764" y="14558"/>
                  </a:moveTo>
                  <a:lnTo>
                    <a:pt x="4126586" y="14558"/>
                  </a:lnTo>
                  <a:lnTo>
                    <a:pt x="4126586" y="99483"/>
                  </a:lnTo>
                  <a:lnTo>
                    <a:pt x="3863764" y="99483"/>
                  </a:lnTo>
                  <a:cubicBezTo>
                    <a:pt x="3811334" y="99483"/>
                    <a:pt x="3785118" y="116939"/>
                    <a:pt x="3785118" y="151852"/>
                  </a:cubicBezTo>
                  <a:cubicBezTo>
                    <a:pt x="3785118" y="169959"/>
                    <a:pt x="3792126" y="184268"/>
                    <a:pt x="3806140" y="194779"/>
                  </a:cubicBezTo>
                  <a:cubicBezTo>
                    <a:pt x="3821488" y="205011"/>
                    <a:pt x="3843611" y="210127"/>
                    <a:pt x="3872508" y="210127"/>
                  </a:cubicBezTo>
                  <a:lnTo>
                    <a:pt x="3977571" y="210127"/>
                  </a:lnTo>
                  <a:cubicBezTo>
                    <a:pt x="4020669" y="210127"/>
                    <a:pt x="4057365" y="220220"/>
                    <a:pt x="4087658" y="240404"/>
                  </a:cubicBezTo>
                  <a:cubicBezTo>
                    <a:pt x="4127221" y="267503"/>
                    <a:pt x="4147003" y="306090"/>
                    <a:pt x="4147003" y="356165"/>
                  </a:cubicBezTo>
                  <a:cubicBezTo>
                    <a:pt x="4147003" y="465212"/>
                    <a:pt x="4087611" y="519736"/>
                    <a:pt x="3968828" y="519736"/>
                  </a:cubicBezTo>
                  <a:lnTo>
                    <a:pt x="3708890" y="519736"/>
                  </a:lnTo>
                  <a:lnTo>
                    <a:pt x="3708890" y="434811"/>
                  </a:lnTo>
                  <a:lnTo>
                    <a:pt x="3968828" y="434811"/>
                  </a:lnTo>
                  <a:cubicBezTo>
                    <a:pt x="3999740" y="434811"/>
                    <a:pt x="4021910" y="430625"/>
                    <a:pt x="4035335" y="422254"/>
                  </a:cubicBezTo>
                  <a:cubicBezTo>
                    <a:pt x="4051179" y="409882"/>
                    <a:pt x="4059101" y="387853"/>
                    <a:pt x="4059101" y="356165"/>
                  </a:cubicBezTo>
                  <a:cubicBezTo>
                    <a:pt x="4059101" y="315423"/>
                    <a:pt x="4031925" y="295052"/>
                    <a:pt x="3977571" y="295052"/>
                  </a:cubicBezTo>
                  <a:lnTo>
                    <a:pt x="3872508" y="295052"/>
                  </a:lnTo>
                  <a:cubicBezTo>
                    <a:pt x="3825813" y="295052"/>
                    <a:pt x="3786901" y="284340"/>
                    <a:pt x="3755771" y="262915"/>
                  </a:cubicBezTo>
                  <a:cubicBezTo>
                    <a:pt x="3716734" y="236901"/>
                    <a:pt x="3697217" y="199880"/>
                    <a:pt x="3697217" y="151852"/>
                  </a:cubicBezTo>
                  <a:cubicBezTo>
                    <a:pt x="3697217" y="101591"/>
                    <a:pt x="3718161" y="63888"/>
                    <a:pt x="3760050" y="38742"/>
                  </a:cubicBezTo>
                  <a:cubicBezTo>
                    <a:pt x="3788265" y="22619"/>
                    <a:pt x="3822837" y="14558"/>
                    <a:pt x="3863764" y="14558"/>
                  </a:cubicBezTo>
                  <a:close/>
                  <a:moveTo>
                    <a:pt x="3292265" y="14558"/>
                  </a:moveTo>
                  <a:lnTo>
                    <a:pt x="3555086" y="14558"/>
                  </a:lnTo>
                  <a:lnTo>
                    <a:pt x="3555086" y="99483"/>
                  </a:lnTo>
                  <a:lnTo>
                    <a:pt x="3292265" y="99483"/>
                  </a:lnTo>
                  <a:cubicBezTo>
                    <a:pt x="3239833" y="99483"/>
                    <a:pt x="3213618" y="116939"/>
                    <a:pt x="3213618" y="151852"/>
                  </a:cubicBezTo>
                  <a:cubicBezTo>
                    <a:pt x="3213618" y="169959"/>
                    <a:pt x="3220625" y="184268"/>
                    <a:pt x="3234640" y="194779"/>
                  </a:cubicBezTo>
                  <a:cubicBezTo>
                    <a:pt x="3249988" y="205011"/>
                    <a:pt x="3272110" y="210127"/>
                    <a:pt x="3301008" y="210127"/>
                  </a:cubicBezTo>
                  <a:lnTo>
                    <a:pt x="3406071" y="210127"/>
                  </a:lnTo>
                  <a:cubicBezTo>
                    <a:pt x="3449169" y="210127"/>
                    <a:pt x="3485865" y="220220"/>
                    <a:pt x="3516158" y="240404"/>
                  </a:cubicBezTo>
                  <a:cubicBezTo>
                    <a:pt x="3555721" y="267503"/>
                    <a:pt x="3575503" y="306090"/>
                    <a:pt x="3575503" y="356165"/>
                  </a:cubicBezTo>
                  <a:cubicBezTo>
                    <a:pt x="3575503" y="465212"/>
                    <a:pt x="3516112" y="519736"/>
                    <a:pt x="3397328" y="519736"/>
                  </a:cubicBezTo>
                  <a:lnTo>
                    <a:pt x="3137390" y="519736"/>
                  </a:lnTo>
                  <a:lnTo>
                    <a:pt x="3137390" y="434811"/>
                  </a:lnTo>
                  <a:lnTo>
                    <a:pt x="3397328" y="434811"/>
                  </a:lnTo>
                  <a:cubicBezTo>
                    <a:pt x="3428241" y="434811"/>
                    <a:pt x="3450410" y="430625"/>
                    <a:pt x="3463836" y="422254"/>
                  </a:cubicBezTo>
                  <a:cubicBezTo>
                    <a:pt x="3479679" y="409882"/>
                    <a:pt x="3487601" y="387853"/>
                    <a:pt x="3487601" y="356165"/>
                  </a:cubicBezTo>
                  <a:cubicBezTo>
                    <a:pt x="3487601" y="315423"/>
                    <a:pt x="3460424" y="295052"/>
                    <a:pt x="3406071" y="295052"/>
                  </a:cubicBezTo>
                  <a:lnTo>
                    <a:pt x="3301008" y="295052"/>
                  </a:lnTo>
                  <a:cubicBezTo>
                    <a:pt x="3254313" y="295052"/>
                    <a:pt x="3215401" y="284340"/>
                    <a:pt x="3184271" y="262915"/>
                  </a:cubicBezTo>
                  <a:cubicBezTo>
                    <a:pt x="3145235" y="236901"/>
                    <a:pt x="3125716" y="199880"/>
                    <a:pt x="3125716" y="151852"/>
                  </a:cubicBezTo>
                  <a:cubicBezTo>
                    <a:pt x="3125716" y="101591"/>
                    <a:pt x="3146661" y="63888"/>
                    <a:pt x="3188550" y="38742"/>
                  </a:cubicBezTo>
                  <a:cubicBezTo>
                    <a:pt x="3216765" y="22619"/>
                    <a:pt x="3251337" y="14558"/>
                    <a:pt x="3292265" y="14558"/>
                  </a:cubicBezTo>
                  <a:close/>
                  <a:moveTo>
                    <a:pt x="2601107" y="14558"/>
                  </a:moveTo>
                  <a:lnTo>
                    <a:pt x="2998338" y="14558"/>
                  </a:lnTo>
                  <a:lnTo>
                    <a:pt x="2998338" y="99483"/>
                  </a:lnTo>
                  <a:lnTo>
                    <a:pt x="2686078" y="99483"/>
                  </a:lnTo>
                  <a:lnTo>
                    <a:pt x="2686078" y="218871"/>
                  </a:lnTo>
                  <a:lnTo>
                    <a:pt x="2980851" y="218871"/>
                  </a:lnTo>
                  <a:lnTo>
                    <a:pt x="2980851" y="300866"/>
                  </a:lnTo>
                  <a:lnTo>
                    <a:pt x="2686087" y="300866"/>
                  </a:lnTo>
                  <a:lnTo>
                    <a:pt x="2687752" y="337436"/>
                  </a:lnTo>
                  <a:cubicBezTo>
                    <a:pt x="2691101" y="370859"/>
                    <a:pt x="2699473" y="394279"/>
                    <a:pt x="2712867" y="407697"/>
                  </a:cubicBezTo>
                  <a:cubicBezTo>
                    <a:pt x="2729145" y="425773"/>
                    <a:pt x="2760043" y="434811"/>
                    <a:pt x="2805559" y="434811"/>
                  </a:cubicBezTo>
                  <a:lnTo>
                    <a:pt x="2998338" y="434811"/>
                  </a:lnTo>
                  <a:lnTo>
                    <a:pt x="2998338" y="519736"/>
                  </a:lnTo>
                  <a:lnTo>
                    <a:pt x="2805559" y="519736"/>
                  </a:lnTo>
                  <a:cubicBezTo>
                    <a:pt x="2730928" y="519736"/>
                    <a:pt x="2678110" y="503195"/>
                    <a:pt x="2647104" y="470111"/>
                  </a:cubicBezTo>
                  <a:cubicBezTo>
                    <a:pt x="2616439" y="435385"/>
                    <a:pt x="2601107" y="378908"/>
                    <a:pt x="2601107" y="300680"/>
                  </a:cubicBezTo>
                  <a:close/>
                  <a:moveTo>
                    <a:pt x="2019300" y="14558"/>
                  </a:moveTo>
                  <a:lnTo>
                    <a:pt x="2112458" y="14558"/>
                  </a:lnTo>
                  <a:lnTo>
                    <a:pt x="2360768" y="385140"/>
                  </a:lnTo>
                  <a:lnTo>
                    <a:pt x="2360768" y="14558"/>
                  </a:lnTo>
                  <a:lnTo>
                    <a:pt x="2445739" y="14558"/>
                  </a:lnTo>
                  <a:lnTo>
                    <a:pt x="2445739" y="519736"/>
                  </a:lnTo>
                  <a:lnTo>
                    <a:pt x="2364907" y="519736"/>
                  </a:lnTo>
                  <a:lnTo>
                    <a:pt x="2107202" y="125760"/>
                  </a:lnTo>
                  <a:lnTo>
                    <a:pt x="2107202" y="519736"/>
                  </a:lnTo>
                  <a:lnTo>
                    <a:pt x="2019300" y="519736"/>
                  </a:lnTo>
                  <a:close/>
                  <a:moveTo>
                    <a:pt x="1771651" y="14558"/>
                  </a:moveTo>
                  <a:lnTo>
                    <a:pt x="1859552" y="14558"/>
                  </a:lnTo>
                  <a:lnTo>
                    <a:pt x="1859552" y="519736"/>
                  </a:lnTo>
                  <a:lnTo>
                    <a:pt x="1771651" y="519736"/>
                  </a:lnTo>
                  <a:close/>
                  <a:moveTo>
                    <a:pt x="1349165" y="14558"/>
                  </a:moveTo>
                  <a:lnTo>
                    <a:pt x="1611986" y="14558"/>
                  </a:lnTo>
                  <a:lnTo>
                    <a:pt x="1611986" y="99483"/>
                  </a:lnTo>
                  <a:lnTo>
                    <a:pt x="1349165" y="99483"/>
                  </a:lnTo>
                  <a:cubicBezTo>
                    <a:pt x="1296734" y="99483"/>
                    <a:pt x="1270518" y="116939"/>
                    <a:pt x="1270518" y="151852"/>
                  </a:cubicBezTo>
                  <a:cubicBezTo>
                    <a:pt x="1270518" y="169959"/>
                    <a:pt x="1277526" y="184268"/>
                    <a:pt x="1291540" y="194779"/>
                  </a:cubicBezTo>
                  <a:cubicBezTo>
                    <a:pt x="1306888" y="205011"/>
                    <a:pt x="1329011" y="210127"/>
                    <a:pt x="1357908" y="210127"/>
                  </a:cubicBezTo>
                  <a:lnTo>
                    <a:pt x="1462972" y="210127"/>
                  </a:lnTo>
                  <a:cubicBezTo>
                    <a:pt x="1506070" y="210127"/>
                    <a:pt x="1542765" y="220220"/>
                    <a:pt x="1573058" y="240404"/>
                  </a:cubicBezTo>
                  <a:cubicBezTo>
                    <a:pt x="1612621" y="267503"/>
                    <a:pt x="1632403" y="306090"/>
                    <a:pt x="1632403" y="356165"/>
                  </a:cubicBezTo>
                  <a:cubicBezTo>
                    <a:pt x="1632403" y="465212"/>
                    <a:pt x="1573011" y="519736"/>
                    <a:pt x="1454228" y="519736"/>
                  </a:cubicBezTo>
                  <a:lnTo>
                    <a:pt x="1194290" y="519736"/>
                  </a:lnTo>
                  <a:lnTo>
                    <a:pt x="1194290" y="434811"/>
                  </a:lnTo>
                  <a:lnTo>
                    <a:pt x="1454228" y="434811"/>
                  </a:lnTo>
                  <a:cubicBezTo>
                    <a:pt x="1485141" y="434811"/>
                    <a:pt x="1507310" y="430625"/>
                    <a:pt x="1520735" y="422254"/>
                  </a:cubicBezTo>
                  <a:cubicBezTo>
                    <a:pt x="1536580" y="409882"/>
                    <a:pt x="1544502" y="387853"/>
                    <a:pt x="1544502" y="356165"/>
                  </a:cubicBezTo>
                  <a:cubicBezTo>
                    <a:pt x="1544502" y="315423"/>
                    <a:pt x="1517325" y="295052"/>
                    <a:pt x="1462972" y="295052"/>
                  </a:cubicBezTo>
                  <a:lnTo>
                    <a:pt x="1357908" y="295052"/>
                  </a:lnTo>
                  <a:cubicBezTo>
                    <a:pt x="1311214" y="295052"/>
                    <a:pt x="1272301" y="284340"/>
                    <a:pt x="1241171" y="262915"/>
                  </a:cubicBezTo>
                  <a:cubicBezTo>
                    <a:pt x="1202135" y="236901"/>
                    <a:pt x="1182617" y="199880"/>
                    <a:pt x="1182617" y="151852"/>
                  </a:cubicBezTo>
                  <a:cubicBezTo>
                    <a:pt x="1182617" y="101591"/>
                    <a:pt x="1203561" y="63888"/>
                    <a:pt x="1245450" y="38742"/>
                  </a:cubicBezTo>
                  <a:cubicBezTo>
                    <a:pt x="1273665" y="22619"/>
                    <a:pt x="1308237" y="14558"/>
                    <a:pt x="1349165" y="14558"/>
                  </a:cubicBezTo>
                  <a:close/>
                  <a:moveTo>
                    <a:pt x="600857" y="14558"/>
                  </a:moveTo>
                  <a:lnTo>
                    <a:pt x="685828" y="14558"/>
                  </a:lnTo>
                  <a:lnTo>
                    <a:pt x="685828" y="303610"/>
                  </a:lnTo>
                  <a:cubicBezTo>
                    <a:pt x="685828" y="402767"/>
                    <a:pt x="730523" y="452345"/>
                    <a:pt x="819913" y="452345"/>
                  </a:cubicBezTo>
                  <a:cubicBezTo>
                    <a:pt x="909272" y="452345"/>
                    <a:pt x="953952" y="402767"/>
                    <a:pt x="953952" y="303610"/>
                  </a:cubicBezTo>
                  <a:lnTo>
                    <a:pt x="953952" y="14558"/>
                  </a:lnTo>
                  <a:lnTo>
                    <a:pt x="1038970" y="14558"/>
                  </a:lnTo>
                  <a:lnTo>
                    <a:pt x="1038970" y="303610"/>
                  </a:lnTo>
                  <a:cubicBezTo>
                    <a:pt x="1038970" y="394271"/>
                    <a:pt x="1010909" y="459321"/>
                    <a:pt x="954789" y="498761"/>
                  </a:cubicBezTo>
                  <a:cubicBezTo>
                    <a:pt x="919256" y="522480"/>
                    <a:pt x="874297" y="534340"/>
                    <a:pt x="819913" y="534340"/>
                  </a:cubicBezTo>
                  <a:cubicBezTo>
                    <a:pt x="765405" y="534340"/>
                    <a:pt x="720323" y="522449"/>
                    <a:pt x="684666" y="498668"/>
                  </a:cubicBezTo>
                  <a:cubicBezTo>
                    <a:pt x="628793" y="459352"/>
                    <a:pt x="600857" y="394333"/>
                    <a:pt x="600857" y="303610"/>
                  </a:cubicBezTo>
                  <a:close/>
                  <a:moveTo>
                    <a:pt x="0" y="14558"/>
                  </a:moveTo>
                  <a:lnTo>
                    <a:pt x="292029" y="14558"/>
                  </a:lnTo>
                  <a:cubicBezTo>
                    <a:pt x="333329" y="14558"/>
                    <a:pt x="367838" y="24464"/>
                    <a:pt x="395558" y="44277"/>
                  </a:cubicBezTo>
                  <a:cubicBezTo>
                    <a:pt x="427804" y="70074"/>
                    <a:pt x="443927" y="104955"/>
                    <a:pt x="443927" y="148922"/>
                  </a:cubicBezTo>
                  <a:cubicBezTo>
                    <a:pt x="443927" y="192330"/>
                    <a:pt x="430315" y="225615"/>
                    <a:pt x="403092" y="248776"/>
                  </a:cubicBezTo>
                  <a:cubicBezTo>
                    <a:pt x="440051" y="274294"/>
                    <a:pt x="458531" y="312028"/>
                    <a:pt x="458531" y="361978"/>
                  </a:cubicBezTo>
                  <a:cubicBezTo>
                    <a:pt x="458531" y="417603"/>
                    <a:pt x="437633" y="460050"/>
                    <a:pt x="395837" y="489319"/>
                  </a:cubicBezTo>
                  <a:cubicBezTo>
                    <a:pt x="363374" y="509597"/>
                    <a:pt x="324880" y="519736"/>
                    <a:pt x="280356" y="519736"/>
                  </a:cubicBezTo>
                  <a:lnTo>
                    <a:pt x="0" y="519736"/>
                  </a:lnTo>
                  <a:close/>
                  <a:moveTo>
                    <a:pt x="6407376" y="0"/>
                  </a:moveTo>
                  <a:cubicBezTo>
                    <a:pt x="6476706" y="0"/>
                    <a:pt x="6533586" y="24293"/>
                    <a:pt x="6578018" y="72880"/>
                  </a:cubicBezTo>
                  <a:cubicBezTo>
                    <a:pt x="6627813" y="128504"/>
                    <a:pt x="6652710" y="192764"/>
                    <a:pt x="6652710" y="265659"/>
                  </a:cubicBezTo>
                  <a:cubicBezTo>
                    <a:pt x="6652710" y="340042"/>
                    <a:pt x="6627488" y="404317"/>
                    <a:pt x="6577041" y="458484"/>
                  </a:cubicBezTo>
                  <a:cubicBezTo>
                    <a:pt x="6532733" y="509055"/>
                    <a:pt x="6476178" y="534340"/>
                    <a:pt x="6407376" y="534340"/>
                  </a:cubicBezTo>
                  <a:cubicBezTo>
                    <a:pt x="6340404" y="534340"/>
                    <a:pt x="6283772" y="509055"/>
                    <a:pt x="6237480" y="458484"/>
                  </a:cubicBezTo>
                  <a:cubicBezTo>
                    <a:pt x="6189142" y="404255"/>
                    <a:pt x="6164973" y="339980"/>
                    <a:pt x="6164973" y="265659"/>
                  </a:cubicBezTo>
                  <a:cubicBezTo>
                    <a:pt x="6164973" y="192764"/>
                    <a:pt x="6188817" y="128504"/>
                    <a:pt x="6236504" y="72880"/>
                  </a:cubicBezTo>
                  <a:cubicBezTo>
                    <a:pt x="6282950" y="24293"/>
                    <a:pt x="6339908" y="0"/>
                    <a:pt x="6407376" y="0"/>
                  </a:cubicBezTo>
                  <a:close/>
                </a:path>
              </a:pathLst>
            </a:custGeom>
            <a:blipFill rotWithShape="1">
              <a:blip r:embed="rId1"/>
              <a:stretch>
                <a:fillRect l="1000" t="-1000" b="-21000"/>
              </a:stretch>
            </a:blipFill>
            <a:ln>
              <a:noFill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45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逐浪细阁体" panose="03000509000000000000" pitchFamily="65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158152" y="2730180"/>
              <a:ext cx="8087359" cy="1352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逐浪细阁体" panose="03000509000000000000" pitchFamily="65" charset="-122"/>
                </a:rPr>
                <a:t>非常感谢您观看</a:t>
              </a:r>
              <a:endParaRPr lang="zh-CN" altLang="en-US" sz="6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逐浪细阁体" panose="03000509000000000000" pitchFamily="65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748280" y="3932484"/>
              <a:ext cx="6695440" cy="491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基于自身社交圈的付费问答小程序</a:t>
              </a:r>
              <a:endParaRPr lang="zh-CN" altLang="en-US" sz="1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逐浪细阁体" panose="03000509000000000000" pitchFamily="65" charset="-122"/>
              </a:endParaRPr>
            </a:p>
          </p:txBody>
        </p:sp>
        <p:sp>
          <p:nvSpPr>
            <p:cNvPr id="32" name="同侧圆角矩形 31"/>
            <p:cNvSpPr/>
            <p:nvPr/>
          </p:nvSpPr>
          <p:spPr>
            <a:xfrm>
              <a:off x="4925059" y="4967443"/>
              <a:ext cx="2362200" cy="406400"/>
            </a:xfrm>
            <a:prstGeom prst="round2SameRect">
              <a:avLst/>
            </a:prstGeom>
            <a:solidFill>
              <a:srgbClr val="DD2431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逐浪细阁体" panose="03000509000000000000" pitchFamily="65" charset="-122"/>
                </a:rPr>
                <a:t>小打听</a:t>
              </a:r>
              <a:endParaRPr 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逐浪细阁体" panose="03000509000000000000" pitchFamily="65" charset="-122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5354320" y="2792211"/>
              <a:ext cx="1483360" cy="5996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38100" dir="5400000" algn="t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  <a:sym typeface="逐浪细阁体" panose="03000509000000000000" pitchFamily="65" charset="-122"/>
              </a:endParaRPr>
            </a:p>
          </p:txBody>
        </p:sp>
      </p:grpSp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af0021d-372f-4793-9c6e-fdc8745b6480"/>
          <p:cNvGrpSpPr>
            <a:grpSpLocks noChangeAspect="1"/>
          </p:cNvGrpSpPr>
          <p:nvPr/>
        </p:nvGrpSpPr>
        <p:grpSpPr>
          <a:xfrm>
            <a:off x="988856" y="1073343"/>
            <a:ext cx="7139415" cy="3248052"/>
            <a:chOff x="1310009" y="1422657"/>
            <a:chExt cx="9519219" cy="4330736"/>
          </a:xfrm>
        </p:grpSpPr>
        <p:sp>
          <p:nvSpPr>
            <p:cNvPr id="4" name="Freeform: Shape 2"/>
            <p:cNvSpPr/>
            <p:nvPr/>
          </p:nvSpPr>
          <p:spPr>
            <a:xfrm>
              <a:off x="1782159" y="4034514"/>
              <a:ext cx="1640219" cy="820109"/>
            </a:xfrm>
            <a:custGeom>
              <a:avLst/>
              <a:gdLst/>
              <a:ahLst/>
              <a:cxnLst/>
              <a:rect l="l" t="t" r="r" b="b"/>
              <a:pathLst>
                <a:path w="1296144" h="648072">
                  <a:moveTo>
                    <a:pt x="0" y="0"/>
                  </a:moveTo>
                  <a:lnTo>
                    <a:pt x="171519" y="0"/>
                  </a:lnTo>
                  <a:cubicBezTo>
                    <a:pt x="171519" y="263193"/>
                    <a:pt x="384879" y="476553"/>
                    <a:pt x="648072" y="476553"/>
                  </a:cubicBezTo>
                  <a:cubicBezTo>
                    <a:pt x="911265" y="476553"/>
                    <a:pt x="1124625" y="263193"/>
                    <a:pt x="1124625" y="0"/>
                  </a:cubicBezTo>
                  <a:lnTo>
                    <a:pt x="1296144" y="0"/>
                  </a:lnTo>
                  <a:cubicBezTo>
                    <a:pt x="1296144" y="357920"/>
                    <a:pt x="1005992" y="648072"/>
                    <a:pt x="648072" y="648072"/>
                  </a:cubicBezTo>
                  <a:cubicBezTo>
                    <a:pt x="290152" y="648072"/>
                    <a:pt x="0" y="35792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Freeform: Shape 3"/>
            <p:cNvSpPr/>
            <p:nvPr/>
          </p:nvSpPr>
          <p:spPr>
            <a:xfrm>
              <a:off x="4106051" y="4034514"/>
              <a:ext cx="1640219" cy="820109"/>
            </a:xfrm>
            <a:custGeom>
              <a:avLst/>
              <a:gdLst/>
              <a:ahLst/>
              <a:cxnLst/>
              <a:rect l="l" t="t" r="r" b="b"/>
              <a:pathLst>
                <a:path w="1296144" h="648072">
                  <a:moveTo>
                    <a:pt x="0" y="0"/>
                  </a:moveTo>
                  <a:lnTo>
                    <a:pt x="171519" y="0"/>
                  </a:lnTo>
                  <a:cubicBezTo>
                    <a:pt x="171519" y="263193"/>
                    <a:pt x="384879" y="476553"/>
                    <a:pt x="648072" y="476553"/>
                  </a:cubicBezTo>
                  <a:cubicBezTo>
                    <a:pt x="911265" y="476553"/>
                    <a:pt x="1124625" y="263193"/>
                    <a:pt x="1124625" y="0"/>
                  </a:cubicBezTo>
                  <a:lnTo>
                    <a:pt x="1296144" y="0"/>
                  </a:lnTo>
                  <a:cubicBezTo>
                    <a:pt x="1296144" y="357920"/>
                    <a:pt x="1005992" y="648072"/>
                    <a:pt x="648072" y="648072"/>
                  </a:cubicBezTo>
                  <a:cubicBezTo>
                    <a:pt x="290152" y="648072"/>
                    <a:pt x="0" y="35792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Freeform: Shape 4"/>
            <p:cNvSpPr/>
            <p:nvPr/>
          </p:nvSpPr>
          <p:spPr>
            <a:xfrm>
              <a:off x="6429944" y="4034514"/>
              <a:ext cx="1640219" cy="820109"/>
            </a:xfrm>
            <a:custGeom>
              <a:avLst/>
              <a:gdLst/>
              <a:ahLst/>
              <a:cxnLst/>
              <a:rect l="l" t="t" r="r" b="b"/>
              <a:pathLst>
                <a:path w="1296144" h="648072">
                  <a:moveTo>
                    <a:pt x="0" y="0"/>
                  </a:moveTo>
                  <a:lnTo>
                    <a:pt x="171519" y="0"/>
                  </a:lnTo>
                  <a:cubicBezTo>
                    <a:pt x="171519" y="263193"/>
                    <a:pt x="384879" y="476553"/>
                    <a:pt x="648072" y="476553"/>
                  </a:cubicBezTo>
                  <a:cubicBezTo>
                    <a:pt x="911265" y="476553"/>
                    <a:pt x="1124625" y="263193"/>
                    <a:pt x="1124625" y="0"/>
                  </a:cubicBezTo>
                  <a:lnTo>
                    <a:pt x="1296144" y="0"/>
                  </a:lnTo>
                  <a:cubicBezTo>
                    <a:pt x="1296144" y="357920"/>
                    <a:pt x="1005992" y="648072"/>
                    <a:pt x="648072" y="648072"/>
                  </a:cubicBezTo>
                  <a:cubicBezTo>
                    <a:pt x="290152" y="648072"/>
                    <a:pt x="0" y="35792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Freeform: Shape 5"/>
            <p:cNvSpPr/>
            <p:nvPr/>
          </p:nvSpPr>
          <p:spPr>
            <a:xfrm>
              <a:off x="1784638" y="1422659"/>
              <a:ext cx="4881655" cy="2536547"/>
            </a:xfrm>
            <a:custGeom>
              <a:avLst/>
              <a:gdLst/>
              <a:ahLst/>
              <a:cxnLst/>
              <a:rect l="l" t="t" r="r" b="b"/>
              <a:pathLst>
                <a:path w="3672408" h="1908212">
                  <a:moveTo>
                    <a:pt x="1836204" y="0"/>
                  </a:moveTo>
                  <a:cubicBezTo>
                    <a:pt x="2850311" y="0"/>
                    <a:pt x="3672408" y="822097"/>
                    <a:pt x="3672408" y="1836204"/>
                  </a:cubicBezTo>
                  <a:lnTo>
                    <a:pt x="3668772" y="1908212"/>
                  </a:lnTo>
                  <a:lnTo>
                    <a:pt x="3488752" y="1908212"/>
                  </a:lnTo>
                  <a:cubicBezTo>
                    <a:pt x="3491871" y="1884397"/>
                    <a:pt x="3492388" y="1860361"/>
                    <a:pt x="3492388" y="1836204"/>
                  </a:cubicBezTo>
                  <a:cubicBezTo>
                    <a:pt x="3492388" y="921519"/>
                    <a:pt x="2750889" y="180020"/>
                    <a:pt x="1836204" y="180020"/>
                  </a:cubicBezTo>
                  <a:cubicBezTo>
                    <a:pt x="921519" y="180020"/>
                    <a:pt x="180020" y="921519"/>
                    <a:pt x="180020" y="1836204"/>
                  </a:cubicBezTo>
                  <a:lnTo>
                    <a:pt x="183656" y="1908212"/>
                  </a:lnTo>
                  <a:lnTo>
                    <a:pt x="3636" y="1908212"/>
                  </a:lnTo>
                  <a:cubicBezTo>
                    <a:pt x="466" y="1884382"/>
                    <a:pt x="0" y="1860347"/>
                    <a:pt x="0" y="1836204"/>
                  </a:cubicBezTo>
                  <a:cubicBezTo>
                    <a:pt x="0" y="822097"/>
                    <a:pt x="822097" y="0"/>
                    <a:pt x="1836204" y="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9525">
              <a:noFill/>
              <a:round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Freeform: Shape 6"/>
            <p:cNvSpPr/>
            <p:nvPr/>
          </p:nvSpPr>
          <p:spPr>
            <a:xfrm>
              <a:off x="8753837" y="4034514"/>
              <a:ext cx="1640219" cy="820109"/>
            </a:xfrm>
            <a:custGeom>
              <a:avLst/>
              <a:gdLst/>
              <a:ahLst/>
              <a:cxnLst/>
              <a:rect l="l" t="t" r="r" b="b"/>
              <a:pathLst>
                <a:path w="1296144" h="648072">
                  <a:moveTo>
                    <a:pt x="0" y="0"/>
                  </a:moveTo>
                  <a:lnTo>
                    <a:pt x="171519" y="0"/>
                  </a:lnTo>
                  <a:cubicBezTo>
                    <a:pt x="171519" y="263193"/>
                    <a:pt x="384879" y="476553"/>
                    <a:pt x="648072" y="476553"/>
                  </a:cubicBezTo>
                  <a:cubicBezTo>
                    <a:pt x="911265" y="476553"/>
                    <a:pt x="1124625" y="263193"/>
                    <a:pt x="1124625" y="0"/>
                  </a:cubicBezTo>
                  <a:lnTo>
                    <a:pt x="1296144" y="0"/>
                  </a:lnTo>
                  <a:cubicBezTo>
                    <a:pt x="1296144" y="357920"/>
                    <a:pt x="1005992" y="648072"/>
                    <a:pt x="648072" y="648072"/>
                  </a:cubicBezTo>
                  <a:cubicBezTo>
                    <a:pt x="290152" y="648072"/>
                    <a:pt x="0" y="35792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Freeform: Shape 7"/>
            <p:cNvSpPr/>
            <p:nvPr/>
          </p:nvSpPr>
          <p:spPr>
            <a:xfrm>
              <a:off x="4090266" y="1422657"/>
              <a:ext cx="4881655" cy="2536547"/>
            </a:xfrm>
            <a:custGeom>
              <a:avLst/>
              <a:gdLst/>
              <a:ahLst/>
              <a:cxnLst/>
              <a:rect l="l" t="t" r="r" b="b"/>
              <a:pathLst>
                <a:path w="3672408" h="1908212">
                  <a:moveTo>
                    <a:pt x="1836204" y="0"/>
                  </a:moveTo>
                  <a:cubicBezTo>
                    <a:pt x="2850311" y="0"/>
                    <a:pt x="3672408" y="822097"/>
                    <a:pt x="3672408" y="1836204"/>
                  </a:cubicBezTo>
                  <a:lnTo>
                    <a:pt x="3668772" y="1908212"/>
                  </a:lnTo>
                  <a:lnTo>
                    <a:pt x="3488752" y="1908212"/>
                  </a:lnTo>
                  <a:cubicBezTo>
                    <a:pt x="3491871" y="1884397"/>
                    <a:pt x="3492388" y="1860361"/>
                    <a:pt x="3492388" y="1836204"/>
                  </a:cubicBezTo>
                  <a:cubicBezTo>
                    <a:pt x="3492388" y="921519"/>
                    <a:pt x="2750889" y="180020"/>
                    <a:pt x="1836204" y="180020"/>
                  </a:cubicBezTo>
                  <a:cubicBezTo>
                    <a:pt x="921519" y="180020"/>
                    <a:pt x="180020" y="921519"/>
                    <a:pt x="180020" y="1836204"/>
                  </a:cubicBezTo>
                  <a:lnTo>
                    <a:pt x="183656" y="1908212"/>
                  </a:lnTo>
                  <a:lnTo>
                    <a:pt x="3636" y="1908212"/>
                  </a:lnTo>
                  <a:cubicBezTo>
                    <a:pt x="466" y="1884382"/>
                    <a:pt x="0" y="1860347"/>
                    <a:pt x="0" y="1836204"/>
                  </a:cubicBezTo>
                  <a:cubicBezTo>
                    <a:pt x="0" y="822097"/>
                    <a:pt x="822097" y="0"/>
                    <a:pt x="1836204" y="0"/>
                  </a:cubicBezTo>
                  <a:close/>
                </a:path>
              </a:pathLst>
            </a:custGeom>
            <a:solidFill>
              <a:schemeClr val="accent2">
                <a:alpha val="80000"/>
              </a:schemeClr>
            </a:solidFill>
            <a:ln w="9525">
              <a:noFill/>
              <a:round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Freeform: Shape 8"/>
            <p:cNvSpPr/>
            <p:nvPr/>
          </p:nvSpPr>
          <p:spPr>
            <a:xfrm>
              <a:off x="5528187" y="1422657"/>
              <a:ext cx="4881655" cy="2536547"/>
            </a:xfrm>
            <a:custGeom>
              <a:avLst/>
              <a:gdLst/>
              <a:ahLst/>
              <a:cxnLst/>
              <a:rect l="l" t="t" r="r" b="b"/>
              <a:pathLst>
                <a:path w="3672408" h="1908212">
                  <a:moveTo>
                    <a:pt x="1836204" y="0"/>
                  </a:moveTo>
                  <a:cubicBezTo>
                    <a:pt x="2850311" y="0"/>
                    <a:pt x="3672408" y="822097"/>
                    <a:pt x="3672408" y="1836204"/>
                  </a:cubicBezTo>
                  <a:lnTo>
                    <a:pt x="3668772" y="1908212"/>
                  </a:lnTo>
                  <a:lnTo>
                    <a:pt x="3488752" y="1908212"/>
                  </a:lnTo>
                  <a:cubicBezTo>
                    <a:pt x="3491871" y="1884397"/>
                    <a:pt x="3492388" y="1860361"/>
                    <a:pt x="3492388" y="1836204"/>
                  </a:cubicBezTo>
                  <a:cubicBezTo>
                    <a:pt x="3492388" y="921519"/>
                    <a:pt x="2750889" y="180020"/>
                    <a:pt x="1836204" y="180020"/>
                  </a:cubicBezTo>
                  <a:cubicBezTo>
                    <a:pt x="921519" y="180020"/>
                    <a:pt x="180020" y="921519"/>
                    <a:pt x="180020" y="1836204"/>
                  </a:cubicBezTo>
                  <a:lnTo>
                    <a:pt x="183656" y="1908212"/>
                  </a:lnTo>
                  <a:lnTo>
                    <a:pt x="3636" y="1908212"/>
                  </a:lnTo>
                  <a:cubicBezTo>
                    <a:pt x="466" y="1884382"/>
                    <a:pt x="0" y="1860347"/>
                    <a:pt x="0" y="1836204"/>
                  </a:cubicBezTo>
                  <a:cubicBezTo>
                    <a:pt x="0" y="822097"/>
                    <a:pt x="822097" y="0"/>
                    <a:pt x="1836204" y="0"/>
                  </a:cubicBezTo>
                  <a:close/>
                </a:path>
              </a:pathLst>
            </a:custGeom>
            <a:solidFill>
              <a:schemeClr val="accent4">
                <a:alpha val="80000"/>
              </a:schemeClr>
            </a:solidFill>
            <a:ln w="9525">
              <a:noFill/>
              <a:round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3204294" y="1422657"/>
              <a:ext cx="4881655" cy="2536547"/>
            </a:xfrm>
            <a:custGeom>
              <a:avLst/>
              <a:gdLst/>
              <a:ahLst/>
              <a:cxnLst/>
              <a:rect l="l" t="t" r="r" b="b"/>
              <a:pathLst>
                <a:path w="3672408" h="1908212">
                  <a:moveTo>
                    <a:pt x="1836204" y="0"/>
                  </a:moveTo>
                  <a:cubicBezTo>
                    <a:pt x="2850311" y="0"/>
                    <a:pt x="3672408" y="822097"/>
                    <a:pt x="3672408" y="1836204"/>
                  </a:cubicBezTo>
                  <a:lnTo>
                    <a:pt x="3668772" y="1908212"/>
                  </a:lnTo>
                  <a:lnTo>
                    <a:pt x="3488752" y="1908212"/>
                  </a:lnTo>
                  <a:cubicBezTo>
                    <a:pt x="3491871" y="1884397"/>
                    <a:pt x="3492388" y="1860361"/>
                    <a:pt x="3492388" y="1836204"/>
                  </a:cubicBezTo>
                  <a:cubicBezTo>
                    <a:pt x="3492388" y="921519"/>
                    <a:pt x="2750889" y="180020"/>
                    <a:pt x="1836204" y="180020"/>
                  </a:cubicBezTo>
                  <a:cubicBezTo>
                    <a:pt x="921519" y="180020"/>
                    <a:pt x="180020" y="921519"/>
                    <a:pt x="180020" y="1836204"/>
                  </a:cubicBezTo>
                  <a:lnTo>
                    <a:pt x="183656" y="1908212"/>
                  </a:lnTo>
                  <a:lnTo>
                    <a:pt x="3636" y="1908212"/>
                  </a:lnTo>
                  <a:cubicBezTo>
                    <a:pt x="466" y="1884382"/>
                    <a:pt x="0" y="1860347"/>
                    <a:pt x="0" y="1836204"/>
                  </a:cubicBezTo>
                  <a:cubicBezTo>
                    <a:pt x="0" y="822097"/>
                    <a:pt x="822097" y="0"/>
                    <a:pt x="1836204" y="0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Oval 10"/>
            <p:cNvSpPr/>
            <p:nvPr/>
          </p:nvSpPr>
          <p:spPr>
            <a:xfrm>
              <a:off x="2094884" y="3532018"/>
              <a:ext cx="1011637" cy="1011637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Oval 11"/>
            <p:cNvSpPr/>
            <p:nvPr/>
          </p:nvSpPr>
          <p:spPr>
            <a:xfrm>
              <a:off x="4433504" y="3541858"/>
              <a:ext cx="1011637" cy="1011637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Oval 12"/>
            <p:cNvSpPr/>
            <p:nvPr/>
          </p:nvSpPr>
          <p:spPr>
            <a:xfrm>
              <a:off x="6744235" y="3541858"/>
              <a:ext cx="1011637" cy="1011637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Oval 13"/>
            <p:cNvSpPr/>
            <p:nvPr/>
          </p:nvSpPr>
          <p:spPr>
            <a:xfrm>
              <a:off x="9068128" y="3528696"/>
              <a:ext cx="1011637" cy="1011637"/>
            </a:xfrm>
            <a:prstGeom prst="ellipse">
              <a:avLst/>
            </a:prstGeom>
            <a:solidFill>
              <a:schemeClr val="accent5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Freeform: Shape 14"/>
            <p:cNvSpPr/>
            <p:nvPr/>
          </p:nvSpPr>
          <p:spPr bwMode="auto">
            <a:xfrm>
              <a:off x="9303244" y="3766481"/>
              <a:ext cx="535149" cy="536064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Freeform: Shape 15"/>
            <p:cNvSpPr/>
            <p:nvPr/>
          </p:nvSpPr>
          <p:spPr bwMode="auto">
            <a:xfrm>
              <a:off x="9537429" y="4000667"/>
              <a:ext cx="66780" cy="66780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Freeform: Shape 16"/>
            <p:cNvSpPr/>
            <p:nvPr/>
          </p:nvSpPr>
          <p:spPr bwMode="auto">
            <a:xfrm>
              <a:off x="9469734" y="3933888"/>
              <a:ext cx="201253" cy="201253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Freeform: Shape 17"/>
            <p:cNvSpPr/>
            <p:nvPr/>
          </p:nvSpPr>
          <p:spPr bwMode="auto">
            <a:xfrm>
              <a:off x="9604208" y="4067446"/>
              <a:ext cx="83245" cy="85991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Freeform: Shape 18"/>
            <p:cNvSpPr/>
            <p:nvPr/>
          </p:nvSpPr>
          <p:spPr bwMode="auto">
            <a:xfrm>
              <a:off x="9637141" y="4101294"/>
              <a:ext cx="119836" cy="12258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Freeform: Shape 19"/>
            <p:cNvSpPr/>
            <p:nvPr/>
          </p:nvSpPr>
          <p:spPr bwMode="auto">
            <a:xfrm>
              <a:off x="9620674" y="4084827"/>
              <a:ext cx="101541" cy="103371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Freeform: Shape 20"/>
            <p:cNvSpPr/>
            <p:nvPr/>
          </p:nvSpPr>
          <p:spPr bwMode="auto">
            <a:xfrm>
              <a:off x="9453268" y="3917421"/>
              <a:ext cx="84160" cy="85075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Freeform: Shape 21"/>
            <p:cNvSpPr/>
            <p:nvPr/>
          </p:nvSpPr>
          <p:spPr bwMode="auto">
            <a:xfrm>
              <a:off x="9386489" y="3850641"/>
              <a:ext cx="119836" cy="121667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Freeform: Shape 22"/>
            <p:cNvSpPr/>
            <p:nvPr/>
          </p:nvSpPr>
          <p:spPr bwMode="auto">
            <a:xfrm>
              <a:off x="9420337" y="3883574"/>
              <a:ext cx="101543" cy="104287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Freeform: Shape 23"/>
            <p:cNvSpPr/>
            <p:nvPr/>
          </p:nvSpPr>
          <p:spPr bwMode="auto">
            <a:xfrm>
              <a:off x="6982020" y="3826388"/>
              <a:ext cx="536064" cy="535149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Freeform: Shape 24"/>
            <p:cNvSpPr/>
            <p:nvPr/>
          </p:nvSpPr>
          <p:spPr bwMode="auto">
            <a:xfrm>
              <a:off x="4956246" y="3897194"/>
              <a:ext cx="175639" cy="17563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538" y="20579"/>
                  </a:moveTo>
                  <a:lnTo>
                    <a:pt x="19542" y="20579"/>
                  </a:lnTo>
                  <a:cubicBezTo>
                    <a:pt x="19546" y="21142"/>
                    <a:pt x="20004" y="21600"/>
                    <a:pt x="20571" y="21600"/>
                  </a:cubicBezTo>
                  <a:cubicBezTo>
                    <a:pt x="21137" y="21600"/>
                    <a:pt x="21599" y="21138"/>
                    <a:pt x="21599" y="20571"/>
                  </a:cubicBezTo>
                  <a:cubicBezTo>
                    <a:pt x="21599" y="20565"/>
                    <a:pt x="21595" y="20561"/>
                    <a:pt x="21595" y="20555"/>
                  </a:cubicBezTo>
                  <a:cubicBezTo>
                    <a:pt x="21583" y="9221"/>
                    <a:pt x="12411" y="41"/>
                    <a:pt x="1080" y="12"/>
                  </a:cubicBezTo>
                  <a:cubicBezTo>
                    <a:pt x="1064" y="10"/>
                    <a:pt x="1048" y="0"/>
                    <a:pt x="1028" y="0"/>
                  </a:cubicBezTo>
                  <a:cubicBezTo>
                    <a:pt x="458" y="0"/>
                    <a:pt x="0" y="461"/>
                    <a:pt x="0" y="1028"/>
                  </a:cubicBezTo>
                  <a:cubicBezTo>
                    <a:pt x="0" y="1594"/>
                    <a:pt x="458" y="2055"/>
                    <a:pt x="1024" y="2057"/>
                  </a:cubicBezTo>
                  <a:lnTo>
                    <a:pt x="1024" y="2065"/>
                  </a:lnTo>
                  <a:cubicBezTo>
                    <a:pt x="11233" y="2065"/>
                    <a:pt x="19538" y="10370"/>
                    <a:pt x="19538" y="20579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Freeform: Shape 25"/>
            <p:cNvSpPr/>
            <p:nvPr/>
          </p:nvSpPr>
          <p:spPr bwMode="auto">
            <a:xfrm>
              <a:off x="4671748" y="3830414"/>
              <a:ext cx="535149" cy="535149"/>
            </a:xfrm>
            <a:custGeom>
              <a:avLst/>
              <a:gdLst>
                <a:gd name="T0" fmla="+- 0 10819 195"/>
                <a:gd name="T1" fmla="*/ T0 w 21248"/>
                <a:gd name="T2" fmla="*/ 10800 h 21600"/>
                <a:gd name="T3" fmla="+- 0 10819 195"/>
                <a:gd name="T4" fmla="*/ T3 w 21248"/>
                <a:gd name="T5" fmla="*/ 10800 h 21600"/>
                <a:gd name="T6" fmla="+- 0 10819 195"/>
                <a:gd name="T7" fmla="*/ T6 w 21248"/>
                <a:gd name="T8" fmla="*/ 10800 h 21600"/>
                <a:gd name="T9" fmla="+- 0 10819 195"/>
                <a:gd name="T10" fmla="*/ T9 w 212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248" h="21600">
                  <a:moveTo>
                    <a:pt x="19868" y="17133"/>
                  </a:moveTo>
                  <a:cubicBezTo>
                    <a:pt x="19766" y="17386"/>
                    <a:pt x="19525" y="17549"/>
                    <a:pt x="19255" y="17549"/>
                  </a:cubicBezTo>
                  <a:lnTo>
                    <a:pt x="19058" y="17549"/>
                  </a:lnTo>
                  <a:lnTo>
                    <a:pt x="3983" y="2226"/>
                  </a:lnTo>
                  <a:lnTo>
                    <a:pt x="3983" y="2025"/>
                  </a:lnTo>
                  <a:cubicBezTo>
                    <a:pt x="3983" y="1750"/>
                    <a:pt x="4144" y="1506"/>
                    <a:pt x="4393" y="1401"/>
                  </a:cubicBezTo>
                  <a:cubicBezTo>
                    <a:pt x="4475" y="1367"/>
                    <a:pt x="4560" y="1350"/>
                    <a:pt x="4647" y="1350"/>
                  </a:cubicBezTo>
                  <a:cubicBezTo>
                    <a:pt x="4824" y="1350"/>
                    <a:pt x="4991" y="1420"/>
                    <a:pt x="5116" y="1547"/>
                  </a:cubicBezTo>
                  <a:lnTo>
                    <a:pt x="19724" y="16397"/>
                  </a:lnTo>
                  <a:cubicBezTo>
                    <a:pt x="19915" y="16591"/>
                    <a:pt x="19972" y="16880"/>
                    <a:pt x="19868" y="17133"/>
                  </a:cubicBezTo>
                  <a:moveTo>
                    <a:pt x="10121" y="17549"/>
                  </a:moveTo>
                  <a:cubicBezTo>
                    <a:pt x="10017" y="17549"/>
                    <a:pt x="9922" y="17586"/>
                    <a:pt x="9824" y="17609"/>
                  </a:cubicBezTo>
                  <a:lnTo>
                    <a:pt x="3923" y="11612"/>
                  </a:lnTo>
                  <a:cubicBezTo>
                    <a:pt x="3946" y="11512"/>
                    <a:pt x="3982" y="11415"/>
                    <a:pt x="3982" y="11311"/>
                  </a:cubicBezTo>
                  <a:lnTo>
                    <a:pt x="3983" y="3180"/>
                  </a:lnTo>
                  <a:lnTo>
                    <a:pt x="18119" y="17549"/>
                  </a:lnTo>
                  <a:cubicBezTo>
                    <a:pt x="18119" y="17549"/>
                    <a:pt x="10121" y="17549"/>
                    <a:pt x="10121" y="17549"/>
                  </a:cubicBezTo>
                  <a:close/>
                  <a:moveTo>
                    <a:pt x="9182" y="17945"/>
                  </a:moveTo>
                  <a:lnTo>
                    <a:pt x="7109" y="20052"/>
                  </a:lnTo>
                  <a:cubicBezTo>
                    <a:pt x="6939" y="20224"/>
                    <a:pt x="6742" y="20249"/>
                    <a:pt x="6640" y="20249"/>
                  </a:cubicBezTo>
                  <a:cubicBezTo>
                    <a:pt x="6537" y="20249"/>
                    <a:pt x="6339" y="20224"/>
                    <a:pt x="6170" y="20052"/>
                  </a:cubicBezTo>
                  <a:lnTo>
                    <a:pt x="1522" y="15327"/>
                  </a:lnTo>
                  <a:cubicBezTo>
                    <a:pt x="1352" y="15154"/>
                    <a:pt x="1327" y="14953"/>
                    <a:pt x="1327" y="14850"/>
                  </a:cubicBezTo>
                  <a:cubicBezTo>
                    <a:pt x="1327" y="14745"/>
                    <a:pt x="1352" y="14544"/>
                    <a:pt x="1522" y="14373"/>
                  </a:cubicBezTo>
                  <a:lnTo>
                    <a:pt x="3593" y="12266"/>
                  </a:lnTo>
                  <a:cubicBezTo>
                    <a:pt x="3599" y="12260"/>
                    <a:pt x="3601" y="12251"/>
                    <a:pt x="3607" y="12245"/>
                  </a:cubicBezTo>
                  <a:lnTo>
                    <a:pt x="9202" y="17932"/>
                  </a:lnTo>
                  <a:cubicBezTo>
                    <a:pt x="9196" y="17937"/>
                    <a:pt x="9187" y="17939"/>
                    <a:pt x="9182" y="17945"/>
                  </a:cubicBezTo>
                  <a:moveTo>
                    <a:pt x="6056" y="593"/>
                  </a:moveTo>
                  <a:cubicBezTo>
                    <a:pt x="5675" y="205"/>
                    <a:pt x="5165" y="0"/>
                    <a:pt x="4647" y="0"/>
                  </a:cubicBezTo>
                  <a:cubicBezTo>
                    <a:pt x="4390" y="0"/>
                    <a:pt x="4132" y="49"/>
                    <a:pt x="3885" y="154"/>
                  </a:cubicBezTo>
                  <a:cubicBezTo>
                    <a:pt x="3141" y="467"/>
                    <a:pt x="2655" y="1205"/>
                    <a:pt x="2655" y="2025"/>
                  </a:cubicBezTo>
                  <a:lnTo>
                    <a:pt x="2654" y="11311"/>
                  </a:lnTo>
                  <a:lnTo>
                    <a:pt x="583" y="13418"/>
                  </a:lnTo>
                  <a:cubicBezTo>
                    <a:pt x="-195" y="14208"/>
                    <a:pt x="-195" y="15491"/>
                    <a:pt x="583" y="16281"/>
                  </a:cubicBezTo>
                  <a:lnTo>
                    <a:pt x="5231" y="21006"/>
                  </a:lnTo>
                  <a:cubicBezTo>
                    <a:pt x="5620" y="21402"/>
                    <a:pt x="6131" y="21599"/>
                    <a:pt x="6640" y="21599"/>
                  </a:cubicBezTo>
                  <a:cubicBezTo>
                    <a:pt x="7150" y="21599"/>
                    <a:pt x="7659" y="21402"/>
                    <a:pt x="8048" y="21006"/>
                  </a:cubicBezTo>
                  <a:lnTo>
                    <a:pt x="10121" y="18900"/>
                  </a:lnTo>
                  <a:lnTo>
                    <a:pt x="19255" y="18900"/>
                  </a:lnTo>
                  <a:cubicBezTo>
                    <a:pt x="20062" y="18900"/>
                    <a:pt x="20788" y="18407"/>
                    <a:pt x="21095" y="17650"/>
                  </a:cubicBezTo>
                  <a:cubicBezTo>
                    <a:pt x="21405" y="16893"/>
                    <a:pt x="21234" y="16022"/>
                    <a:pt x="20663" y="15443"/>
                  </a:cubicBezTo>
                  <a:cubicBezTo>
                    <a:pt x="20663" y="15443"/>
                    <a:pt x="6056" y="593"/>
                    <a:pt x="6056" y="5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Freeform: Shape 26"/>
            <p:cNvSpPr/>
            <p:nvPr/>
          </p:nvSpPr>
          <p:spPr bwMode="auto">
            <a:xfrm>
              <a:off x="4956245" y="3830413"/>
              <a:ext cx="250651" cy="2506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37" y="2880"/>
                  </a:moveTo>
                  <a:lnTo>
                    <a:pt x="1437" y="2885"/>
                  </a:lnTo>
                  <a:cubicBezTo>
                    <a:pt x="10965" y="2885"/>
                    <a:pt x="18717" y="10637"/>
                    <a:pt x="18717" y="20165"/>
                  </a:cubicBezTo>
                  <a:lnTo>
                    <a:pt x="18720" y="20165"/>
                  </a:lnTo>
                  <a:cubicBezTo>
                    <a:pt x="18722" y="20959"/>
                    <a:pt x="19366" y="21600"/>
                    <a:pt x="20160" y="21600"/>
                  </a:cubicBezTo>
                  <a:cubicBezTo>
                    <a:pt x="20955" y="21600"/>
                    <a:pt x="21599" y="20956"/>
                    <a:pt x="21599" y="20160"/>
                  </a:cubicBezTo>
                  <a:cubicBezTo>
                    <a:pt x="21599" y="20155"/>
                    <a:pt x="21597" y="20152"/>
                    <a:pt x="21597" y="20148"/>
                  </a:cubicBezTo>
                  <a:cubicBezTo>
                    <a:pt x="21588" y="9034"/>
                    <a:pt x="12588" y="28"/>
                    <a:pt x="1476" y="8"/>
                  </a:cubicBezTo>
                  <a:cubicBezTo>
                    <a:pt x="1465" y="7"/>
                    <a:pt x="1454" y="0"/>
                    <a:pt x="1440" y="0"/>
                  </a:cubicBezTo>
                  <a:cubicBezTo>
                    <a:pt x="644" y="0"/>
                    <a:pt x="0" y="644"/>
                    <a:pt x="0" y="1440"/>
                  </a:cubicBezTo>
                  <a:cubicBezTo>
                    <a:pt x="0" y="2234"/>
                    <a:pt x="644" y="2878"/>
                    <a:pt x="1437" y="288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Freeform: Shape 27"/>
            <p:cNvSpPr/>
            <p:nvPr/>
          </p:nvSpPr>
          <p:spPr bwMode="auto">
            <a:xfrm>
              <a:off x="2401474" y="3905427"/>
              <a:ext cx="334812" cy="271691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Freeform: Shape 28"/>
            <p:cNvSpPr/>
            <p:nvPr/>
          </p:nvSpPr>
          <p:spPr bwMode="auto">
            <a:xfrm>
              <a:off x="2334694" y="3838649"/>
              <a:ext cx="535149" cy="418057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Freeform: Shape 29"/>
            <p:cNvSpPr/>
            <p:nvPr/>
          </p:nvSpPr>
          <p:spPr bwMode="auto">
            <a:xfrm>
              <a:off x="2752752" y="3922810"/>
              <a:ext cx="50313" cy="4939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Freeform: Shape 30"/>
            <p:cNvSpPr/>
            <p:nvPr/>
          </p:nvSpPr>
          <p:spPr bwMode="auto">
            <a:xfrm>
              <a:off x="2736285" y="4139611"/>
              <a:ext cx="66780" cy="1738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Freeform: Shape 31"/>
            <p:cNvSpPr/>
            <p:nvPr/>
          </p:nvSpPr>
          <p:spPr bwMode="auto">
            <a:xfrm>
              <a:off x="2752751" y="4089299"/>
              <a:ext cx="67695" cy="173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Freeform: Shape 32"/>
            <p:cNvSpPr/>
            <p:nvPr/>
          </p:nvSpPr>
          <p:spPr bwMode="auto">
            <a:xfrm>
              <a:off x="2752751" y="4039901"/>
              <a:ext cx="67695" cy="164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Freeform: Shape 33"/>
            <p:cNvSpPr/>
            <p:nvPr/>
          </p:nvSpPr>
          <p:spPr bwMode="auto">
            <a:xfrm>
              <a:off x="2469167" y="3972206"/>
              <a:ext cx="99712" cy="7043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36" name="Group 1"/>
            <p:cNvGrpSpPr/>
            <p:nvPr/>
          </p:nvGrpSpPr>
          <p:grpSpPr>
            <a:xfrm>
              <a:off x="1310009" y="5029541"/>
              <a:ext cx="2517739" cy="723852"/>
              <a:chOff x="1341832" y="5029540"/>
              <a:chExt cx="2517738" cy="723852"/>
            </a:xfrm>
          </p:grpSpPr>
          <p:sp>
            <p:nvSpPr>
              <p:cNvPr id="46" name="Rectangle 36"/>
              <p:cNvSpPr/>
              <p:nvPr/>
            </p:nvSpPr>
            <p:spPr>
              <a:xfrm>
                <a:off x="1341832" y="5029540"/>
                <a:ext cx="2517738" cy="246221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 fontScale="72500"/>
              </a:bodyPr>
              <a:lstStyle/>
              <a:p>
                <a:pPr algn="ctr"/>
                <a:r>
                  <a:rPr lang="zh-CN" altLang="en-US" sz="1600" b="1" dirty="0">
                    <a:solidFill>
                      <a:srgbClr val="DD2431"/>
                    </a:solidFill>
                    <a:ea typeface="微软雅黑" panose="020B0503020204020204" pitchFamily="34" charset="-122"/>
                  </a:rPr>
                  <a:t>让更多人看到</a:t>
                </a:r>
                <a:endParaRPr lang="zh-CN" altLang="en-US" sz="1600" b="1" dirty="0">
                  <a:solidFill>
                    <a:srgbClr val="DD243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Rectangle 40"/>
              <p:cNvSpPr/>
              <p:nvPr/>
            </p:nvSpPr>
            <p:spPr>
              <a:xfrm>
                <a:off x="1341832" y="5275761"/>
                <a:ext cx="2517738" cy="477631"/>
              </a:xfrm>
              <a:prstGeom prst="rect">
                <a:avLst/>
              </a:prstGeom>
            </p:spPr>
            <p:txBody>
              <a:bodyPr wrap="square" lIns="0" tIns="0" rIns="0" bIns="0" anchor="ctr">
                <a:normAutofit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zh-CN" altLang="en-US" sz="1100">
                    <a:solidFill>
                      <a:srgbClr val="000000"/>
                    </a:solidFill>
                    <a:ea typeface="微软雅黑" panose="020B0503020204020204" pitchFamily="34" charset="-122"/>
                  </a:rPr>
                  <a:t>懂的看到才有机会回答</a:t>
                </a:r>
                <a:endParaRPr lang="zh-CN" altLang="en-US" sz="1100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7" name="Group 41"/>
            <p:cNvGrpSpPr/>
            <p:nvPr/>
          </p:nvGrpSpPr>
          <p:grpSpPr>
            <a:xfrm>
              <a:off x="3667291" y="5029541"/>
              <a:ext cx="2517739" cy="723852"/>
              <a:chOff x="1341832" y="5029540"/>
              <a:chExt cx="2517738" cy="723852"/>
            </a:xfrm>
          </p:grpSpPr>
          <p:sp>
            <p:nvSpPr>
              <p:cNvPr id="44" name="Rectangle 42"/>
              <p:cNvSpPr/>
              <p:nvPr/>
            </p:nvSpPr>
            <p:spPr>
              <a:xfrm>
                <a:off x="1341832" y="5029540"/>
                <a:ext cx="2517738" cy="246221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 fontScale="72500"/>
              </a:bodyPr>
              <a:lstStyle/>
              <a:p>
                <a:pPr algn="ctr"/>
                <a:r>
                  <a:rPr lang="zh-CN" altLang="en-US" sz="1600" b="1">
                    <a:solidFill>
                      <a:schemeClr val="accent2"/>
                    </a:solidFill>
                    <a:ea typeface="微软雅黑" panose="020B0503020204020204" pitchFamily="34" charset="-122"/>
                  </a:rPr>
                  <a:t>让更多人寻找答案</a:t>
                </a:r>
                <a:endParaRPr lang="zh-CN" altLang="en-US" sz="1600" b="1">
                  <a:solidFill>
                    <a:schemeClr val="accent2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Rectangle 43"/>
              <p:cNvSpPr/>
              <p:nvPr/>
            </p:nvSpPr>
            <p:spPr>
              <a:xfrm>
                <a:off x="1341832" y="5275761"/>
                <a:ext cx="2517738" cy="477631"/>
              </a:xfrm>
              <a:prstGeom prst="rect">
                <a:avLst/>
              </a:prstGeom>
            </p:spPr>
            <p:txBody>
              <a:bodyPr wrap="square" lIns="0" tIns="0" rIns="0" bIns="0" anchor="ctr">
                <a:normAutofit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zh-CN" altLang="en-US" sz="1100">
                    <a:solidFill>
                      <a:srgbClr val="000000"/>
                    </a:solidFill>
                    <a:ea typeface="微软雅黑" panose="020B0503020204020204" pitchFamily="34" charset="-122"/>
                  </a:rPr>
                  <a:t>让不懂的人去寻找答案</a:t>
                </a:r>
                <a:endParaRPr lang="zh-CN" altLang="en-US" sz="1100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Group 44"/>
            <p:cNvGrpSpPr/>
            <p:nvPr/>
          </p:nvGrpSpPr>
          <p:grpSpPr>
            <a:xfrm>
              <a:off x="5991183" y="5029541"/>
              <a:ext cx="2517739" cy="723852"/>
              <a:chOff x="1341832" y="5029540"/>
              <a:chExt cx="2517738" cy="723852"/>
            </a:xfrm>
          </p:grpSpPr>
          <p:sp>
            <p:nvSpPr>
              <p:cNvPr id="42" name="Rectangle 45"/>
              <p:cNvSpPr/>
              <p:nvPr/>
            </p:nvSpPr>
            <p:spPr>
              <a:xfrm>
                <a:off x="1341832" y="5029540"/>
                <a:ext cx="2517738" cy="246221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 fontScale="72500"/>
              </a:bodyPr>
              <a:lstStyle/>
              <a:p>
                <a:pPr algn="ctr"/>
                <a:r>
                  <a:rPr lang="zh-CN" altLang="en-US" sz="1600" b="1">
                    <a:solidFill>
                      <a:schemeClr val="accent4"/>
                    </a:solidFill>
                    <a:ea typeface="微软雅黑" panose="020B0503020204020204" pitchFamily="34" charset="-122"/>
                  </a:rPr>
                  <a:t>让人更认真</a:t>
                </a:r>
                <a:endParaRPr lang="zh-CN" altLang="en-US" sz="1600" b="1">
                  <a:solidFill>
                    <a:schemeClr val="accent4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Rectangle 46"/>
              <p:cNvSpPr/>
              <p:nvPr/>
            </p:nvSpPr>
            <p:spPr>
              <a:xfrm>
                <a:off x="1341832" y="5275761"/>
                <a:ext cx="2517738" cy="477631"/>
              </a:xfrm>
              <a:prstGeom prst="rect">
                <a:avLst/>
              </a:prstGeom>
            </p:spPr>
            <p:txBody>
              <a:bodyPr wrap="square" lIns="0" tIns="0" rIns="0" bIns="0" anchor="ctr">
                <a:normAutofit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zh-CN" altLang="en-US" sz="1100">
                    <a:solidFill>
                      <a:srgbClr val="000000"/>
                    </a:solidFill>
                    <a:ea typeface="微软雅黑" panose="020B0503020204020204" pitchFamily="34" charset="-122"/>
                  </a:rPr>
                  <a:t>回答不跑题，话题不带偏</a:t>
                </a:r>
                <a:endParaRPr lang="zh-CN" altLang="en-US" sz="1100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9" name="Group 47"/>
            <p:cNvGrpSpPr/>
            <p:nvPr/>
          </p:nvGrpSpPr>
          <p:grpSpPr>
            <a:xfrm>
              <a:off x="8311489" y="5029541"/>
              <a:ext cx="2517739" cy="723852"/>
              <a:chOff x="1341832" y="5029540"/>
              <a:chExt cx="2517738" cy="723852"/>
            </a:xfrm>
          </p:grpSpPr>
          <p:sp>
            <p:nvSpPr>
              <p:cNvPr id="40" name="Rectangle 48"/>
              <p:cNvSpPr/>
              <p:nvPr/>
            </p:nvSpPr>
            <p:spPr>
              <a:xfrm>
                <a:off x="1341832" y="5029540"/>
                <a:ext cx="2517738" cy="246221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 fontScale="72500"/>
              </a:bodyPr>
              <a:lstStyle/>
              <a:p>
                <a:pPr algn="ctr"/>
                <a:r>
                  <a:rPr lang="zh-CN" altLang="en-US" sz="1600" b="1" dirty="0">
                    <a:solidFill>
                      <a:srgbClr val="DD2431"/>
                    </a:solidFill>
                    <a:ea typeface="微软雅黑" panose="020B0503020204020204" pitchFamily="34" charset="-122"/>
                  </a:rPr>
                  <a:t>人更多人愿意回答</a:t>
                </a:r>
                <a:endParaRPr lang="zh-CN" altLang="en-US" sz="1600" b="1" dirty="0">
                  <a:solidFill>
                    <a:srgbClr val="DD243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Rectangle 49"/>
              <p:cNvSpPr/>
              <p:nvPr/>
            </p:nvSpPr>
            <p:spPr>
              <a:xfrm>
                <a:off x="1341832" y="5275761"/>
                <a:ext cx="2517738" cy="477631"/>
              </a:xfrm>
              <a:prstGeom prst="rect">
                <a:avLst/>
              </a:prstGeom>
            </p:spPr>
            <p:txBody>
              <a:bodyPr wrap="square" lIns="0" tIns="0" rIns="0" bIns="0" anchor="ctr">
                <a:normAutofit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zh-CN" altLang="en-US" sz="1100">
                    <a:solidFill>
                      <a:srgbClr val="000000"/>
                    </a:solidFill>
                    <a:ea typeface="微软雅黑" panose="020B0503020204020204" pitchFamily="34" charset="-122"/>
                    <a:sym typeface="+mn-ea"/>
                  </a:rPr>
                  <a:t>金钱激励让更多人想回答</a:t>
                </a:r>
                <a:endParaRPr lang="zh-CN" altLang="en-US" sz="1100">
                  <a:solidFill>
                    <a:srgbClr val="000000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3" name="文本框 2"/>
          <p:cNvSpPr txBox="1"/>
          <p:nvPr/>
        </p:nvSpPr>
        <p:spPr>
          <a:xfrm>
            <a:off x="292735" y="159385"/>
            <a:ext cx="1765300" cy="398780"/>
          </a:xfrm>
          <a:prstGeom prst="rect">
            <a:avLst/>
          </a:prstGeom>
          <a:solidFill>
            <a:srgbClr val="DD2431"/>
          </a:solidFill>
          <a:ln w="19050"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于是发红包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3448685" y="972820"/>
            <a:ext cx="5547995" cy="360045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81610" y="972185"/>
            <a:ext cx="2952115" cy="3600450"/>
          </a:xfrm>
          <a:prstGeom prst="rect">
            <a:avLst/>
          </a:prstGeom>
          <a:solidFill>
            <a:schemeClr val="bg1">
              <a:alpha val="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2826" y="159606"/>
            <a:ext cx="1578837" cy="521970"/>
          </a:xfrm>
          <a:prstGeom prst="rect">
            <a:avLst/>
          </a:prstGeom>
          <a:solidFill>
            <a:srgbClr val="DD2431"/>
          </a:solidFill>
          <a:ln w="19050"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"/>
          <a:srcRect t="54112" b="9379"/>
          <a:stretch>
            <a:fillRect/>
          </a:stretch>
        </p:blipFill>
        <p:spPr>
          <a:xfrm>
            <a:off x="255270" y="2442845"/>
            <a:ext cx="2804795" cy="1820545"/>
          </a:xfrm>
          <a:prstGeom prst="rect">
            <a:avLst/>
          </a:prstGeom>
        </p:spPr>
      </p:pic>
      <p:cxnSp>
        <p:nvCxnSpPr>
          <p:cNvPr id="50" name="直接连接符 49"/>
          <p:cNvCxnSpPr/>
          <p:nvPr/>
        </p:nvCxnSpPr>
        <p:spPr>
          <a:xfrm>
            <a:off x="1359024" y="1739176"/>
            <a:ext cx="52584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576068" y="1186412"/>
            <a:ext cx="2091055" cy="5530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领的人不少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5836409" y="1739176"/>
            <a:ext cx="52584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5244588" y="1186412"/>
            <a:ext cx="1709420" cy="5530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回复却是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内容占位符 54"/>
          <p:cNvSpPr>
            <a:spLocks noGrp="1"/>
          </p:cNvSpPr>
          <p:nvPr>
            <p:ph idx="1"/>
          </p:nvPr>
        </p:nvSpPr>
        <p:spPr>
          <a:xfrm>
            <a:off x="3876040" y="1997075"/>
            <a:ext cx="4554220" cy="382905"/>
          </a:xfrm>
        </p:spPr>
        <p:txBody>
          <a:bodyPr/>
          <a:p>
            <a:pPr marL="0" indent="0" algn="ctr"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一堆的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谢谢老板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”+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千奇百怪的表情包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2"/>
          <a:srcRect t="11376" b="25661"/>
          <a:stretch>
            <a:fillRect/>
          </a:stretch>
        </p:blipFill>
        <p:spPr>
          <a:xfrm>
            <a:off x="5271135" y="2442845"/>
            <a:ext cx="1656080" cy="185420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3"/>
          <a:srcRect t="23318" b="7751"/>
          <a:stretch>
            <a:fillRect/>
          </a:stretch>
        </p:blipFill>
        <p:spPr>
          <a:xfrm>
            <a:off x="3573780" y="2442845"/>
            <a:ext cx="1485265" cy="182118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/>
          <a:srcRect t="31165" b="12051"/>
          <a:stretch>
            <a:fillRect/>
          </a:stretch>
        </p:blipFill>
        <p:spPr>
          <a:xfrm>
            <a:off x="7121525" y="2442845"/>
            <a:ext cx="1803400" cy="18205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96030" y="2442845"/>
            <a:ext cx="442595" cy="1098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96030" y="2717800"/>
            <a:ext cx="442595" cy="1098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96030" y="3055620"/>
            <a:ext cx="442595" cy="1098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96030" y="3368040"/>
            <a:ext cx="442595" cy="1098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96030" y="3642360"/>
            <a:ext cx="442595" cy="1098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22595" y="2945765"/>
            <a:ext cx="749935" cy="1098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83225" y="3603625"/>
            <a:ext cx="513080" cy="1098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407910" y="2442845"/>
            <a:ext cx="768350" cy="1098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07910" y="2787650"/>
            <a:ext cx="768350" cy="1098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07910" y="3165475"/>
            <a:ext cx="622300" cy="1098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407910" y="3532505"/>
            <a:ext cx="622300" cy="1098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63495" y="1038860"/>
            <a:ext cx="4017010" cy="860425"/>
          </a:xfrm>
          <a:prstGeom prst="rect">
            <a:avLst/>
          </a:prstGeom>
          <a:solidFill>
            <a:srgbClr val="DD2431"/>
          </a:solidFill>
          <a:ln w="19050"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sz="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小打听</a:t>
            </a:r>
            <a:endParaRPr lang="zh-CN" sz="5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a9c6d8afd960aca35a2834c739a65a94"/>
          <p:cNvPicPr>
            <a:picLocks noChangeAspect="1"/>
          </p:cNvPicPr>
          <p:nvPr/>
        </p:nvPicPr>
        <p:blipFill>
          <a:blip r:embed="rId1"/>
          <a:srcRect l="12340" t="14492" r="13262" b="11584"/>
          <a:stretch>
            <a:fillRect/>
          </a:stretch>
        </p:blipFill>
        <p:spPr>
          <a:xfrm>
            <a:off x="3572510" y="2917190"/>
            <a:ext cx="1998345" cy="198564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988979" y="2182918"/>
            <a:ext cx="5021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ctr">
              <a:lnSpc>
                <a:spcPct val="150000"/>
              </a:lnSpc>
              <a:buNone/>
            </a:pPr>
            <a:r>
              <a:rPr lang="zh-CN" altLang="en-US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让红包起效果</a:t>
            </a:r>
            <a:endParaRPr lang="zh-CN" altLang="en-US" sz="1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1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能找到最佳答案</a:t>
            </a:r>
            <a:endParaRPr lang="zh-CN" altLang="en-US" sz="1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20215" y="1613376"/>
            <a:ext cx="2287905" cy="268890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87415" y="797719"/>
            <a:ext cx="3178016" cy="3681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323046" y="1525905"/>
            <a:ext cx="3188018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endParaRPr lang="zh-CN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Lora" panose="02000503000000020004" pitchFamily="2" charset="0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微软雅黑" panose="020B0503020204020204" pitchFamily="34" charset="-122"/>
                <a:sym typeface="+mn-ea"/>
              </a:rPr>
              <a:t>小打听是什么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Lora" panose="02000503000000020004" pitchFamily="2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02468" y="1613535"/>
            <a:ext cx="570548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微软雅黑" panose="020B0503020204020204" pitchFamily="34" charset="-122"/>
              </a:rPr>
              <a:t>01</a:t>
            </a:r>
            <a:endParaRPr lang="en-US" altLang="zh-CN" sz="2100">
              <a:solidFill>
                <a:schemeClr val="tx1">
                  <a:lumMod val="75000"/>
                  <a:lumOff val="25000"/>
                </a:schemeClr>
              </a:solidFill>
              <a:latin typeface="Lora" panose="02000503000000020004" pitchFamily="2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29714" y="2291715"/>
            <a:ext cx="3188018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endParaRPr lang="zh-CN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Lora" panose="02000503000000020004" pitchFamily="2" charset="0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微软雅黑" panose="020B0503020204020204" pitchFamily="34" charset="-122"/>
                <a:sym typeface="+mn-ea"/>
              </a:rPr>
              <a:t>小打听的推广与盈利计划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Lora" panose="02000503000000020004" pitchFamily="2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09135" y="2379345"/>
            <a:ext cx="570548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微软雅黑" panose="020B0503020204020204" pitchFamily="34" charset="-122"/>
              </a:rPr>
              <a:t>02</a:t>
            </a:r>
            <a:endParaRPr lang="en-US" altLang="zh-CN" sz="2100">
              <a:solidFill>
                <a:schemeClr val="tx1">
                  <a:lumMod val="75000"/>
                  <a:lumOff val="25000"/>
                </a:schemeClr>
              </a:solidFill>
              <a:latin typeface="Lora" panose="02000503000000020004" pitchFamily="2" charset="0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29714" y="3057525"/>
            <a:ext cx="3188018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endParaRPr lang="zh-CN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Lora" panose="02000503000000020004" pitchFamily="2" charset="0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微软雅黑" panose="020B0503020204020204" pitchFamily="34" charset="-122"/>
                <a:sym typeface="+mn-ea"/>
              </a:rPr>
              <a:t>为什么是我们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Lora" panose="02000503000000020004" pitchFamily="2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09135" y="3145155"/>
            <a:ext cx="570548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微软雅黑" panose="020B0503020204020204" pitchFamily="34" charset="-122"/>
              </a:rPr>
              <a:t>03</a:t>
            </a:r>
            <a:endParaRPr lang="en-US" altLang="zh-CN" sz="2100">
              <a:solidFill>
                <a:schemeClr val="tx1">
                  <a:lumMod val="75000"/>
                  <a:lumOff val="25000"/>
                </a:schemeClr>
              </a:solidFill>
              <a:latin typeface="Lora" panose="02000503000000020004" pitchFamily="2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29714" y="3823335"/>
            <a:ext cx="3188018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endParaRPr lang="zh-CN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Lora" panose="02000503000000020004" pitchFamily="2" charset="0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微软雅黑" panose="020B0503020204020204" pitchFamily="34" charset="-122"/>
                <a:sym typeface="+mn-ea"/>
              </a:rPr>
              <a:t>钱会用在哪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Lora" panose="02000503000000020004" pitchFamily="2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09135" y="3910965"/>
            <a:ext cx="570548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Lora" panose="02000503000000020004" pitchFamily="2" charset="0"/>
                <a:ea typeface="微软雅黑" panose="020B0503020204020204" pitchFamily="34" charset="-122"/>
              </a:rPr>
              <a:t>04</a:t>
            </a:r>
            <a:endParaRPr lang="en-US" altLang="zh-CN" sz="2100">
              <a:solidFill>
                <a:schemeClr val="tx1">
                  <a:lumMod val="75000"/>
                  <a:lumOff val="25000"/>
                </a:schemeClr>
              </a:solidFill>
              <a:latin typeface="Lora" panose="02000503000000020004" pitchFamily="2" charset="0"/>
              <a:ea typeface="微软雅黑" panose="020B0503020204020204" pitchFamily="34" charset="-122"/>
            </a:endParaRPr>
          </a:p>
        </p:txBody>
      </p:sp>
      <p:pic>
        <p:nvPicPr>
          <p:cNvPr id="3" name="图片 2" descr="图片11"/>
          <p:cNvPicPr>
            <a:picLocks noChangeAspect="1"/>
          </p:cNvPicPr>
          <p:nvPr/>
        </p:nvPicPr>
        <p:blipFill>
          <a:blip r:embed="rId1"/>
          <a:srcRect l="10024"/>
          <a:stretch>
            <a:fillRect/>
          </a:stretch>
        </p:blipFill>
        <p:spPr>
          <a:xfrm>
            <a:off x="-14605" y="-22225"/>
            <a:ext cx="3391535" cy="368554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5329714" y="1525746"/>
            <a:ext cx="2406484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1500" b="1" spc="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39239" y="2291556"/>
            <a:ext cx="2406484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运营规划</a:t>
            </a:r>
            <a:endParaRPr lang="zh-CN" altLang="en-US" sz="1500" b="1" spc="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39239" y="3057366"/>
            <a:ext cx="2406484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团队与股权</a:t>
            </a:r>
            <a:endParaRPr lang="zh-CN" altLang="en-US" sz="1500" b="1" spc="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39239" y="3823176"/>
            <a:ext cx="2406484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资金预算</a:t>
            </a:r>
            <a:endParaRPr lang="zh-CN" altLang="en-US" sz="1500" b="1" spc="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animBg="1"/>
      <p:bldP spid="7" grpId="1" bldLvl="0" animBg="1"/>
      <p:bldP spid="63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" name="文本框 2"/>
          <p:cNvSpPr txBox="1"/>
          <p:nvPr/>
        </p:nvSpPr>
        <p:spPr>
          <a:xfrm>
            <a:off x="292826" y="159606"/>
            <a:ext cx="1578837" cy="521970"/>
          </a:xfrm>
          <a:prstGeom prst="rect">
            <a:avLst/>
          </a:prstGeom>
          <a:solidFill>
            <a:srgbClr val="DD2431"/>
          </a:solidFill>
          <a:ln w="19050"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小打听</a:t>
            </a:r>
            <a:endParaRPr 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83025aafa40f4bfbd058164a094f78f0f7361827"/>
          <p:cNvPicPr>
            <a:picLocks noChangeAspect="1"/>
          </p:cNvPicPr>
          <p:nvPr/>
        </p:nvPicPr>
        <p:blipFill>
          <a:blip r:embed="rId1"/>
          <a:srcRect l="28423" t="-1351" r="20926" b="7887"/>
          <a:stretch>
            <a:fillRect/>
          </a:stretch>
        </p:blipFill>
        <p:spPr>
          <a:xfrm>
            <a:off x="4467860" y="-134620"/>
            <a:ext cx="4674870" cy="52685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4308" y="2918632"/>
            <a:ext cx="3617471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小打听是什么</a:t>
            </a:r>
            <a:endParaRPr lang="zh-CN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59559" y="2773591"/>
            <a:ext cx="52584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4308" y="2097637"/>
            <a:ext cx="1714500" cy="5530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320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项目介绍</a:t>
            </a:r>
            <a:endParaRPr lang="zh-CN" altLang="en-US" sz="3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9" name="图片 8" descr="a9c6d8afd960aca35a2834c739a65a94"/>
          <p:cNvPicPr>
            <a:picLocks noChangeAspect="1"/>
          </p:cNvPicPr>
          <p:nvPr/>
        </p:nvPicPr>
        <p:blipFill>
          <a:blip r:embed="rId2"/>
          <a:srcRect l="12340" t="14492" r="13262" b="11584"/>
          <a:stretch>
            <a:fillRect/>
          </a:stretch>
        </p:blipFill>
        <p:spPr>
          <a:xfrm>
            <a:off x="5837555" y="1819910"/>
            <a:ext cx="1998345" cy="1985645"/>
          </a:xfrm>
          <a:prstGeom prst="rect">
            <a:avLst/>
          </a:prstGeom>
        </p:spPr>
      </p:pic>
    </p:spTree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  <p:bldP spid="4" grpId="0"/>
    </p:bldLst>
  </p:timing>
</p:sld>
</file>

<file path=ppt/tags/tag1.xml><?xml version="1.0" encoding="utf-8"?>
<p:tagLst xmlns:p="http://schemas.openxmlformats.org/presentationml/2006/main">
  <p:tag name="ISLIDE.DIAGRAM" val="6fc5cc47-7116-4b7f-b5d3-b4ea4506d51a"/>
</p:tagLst>
</file>

<file path=ppt/tags/tag2.xml><?xml version="1.0" encoding="utf-8"?>
<p:tagLst xmlns:p="http://schemas.openxmlformats.org/presentationml/2006/main">
  <p:tag name="ISLIDE.DIAGRAM" val="af1157fc-3e3e-4f12-a90c-c389650980f6"/>
</p:tagLst>
</file>

<file path=ppt/theme/theme1.xml><?xml version="1.0" encoding="utf-8"?>
<a:theme xmlns:a="http://schemas.openxmlformats.org/drawingml/2006/main" name="千图网拥有20W+精美PPT模板 更多PPT模板下载至：www.58pic.com/office/ppt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DD2431"/>
      </a:accent1>
      <a:accent2>
        <a:srgbClr val="333333"/>
      </a:accent2>
      <a:accent3>
        <a:srgbClr val="DD2431"/>
      </a:accent3>
      <a:accent4>
        <a:srgbClr val="333333"/>
      </a:accent4>
      <a:accent5>
        <a:srgbClr val="DD2431"/>
      </a:accent5>
      <a:accent6>
        <a:srgbClr val="333333"/>
      </a:accent6>
      <a:hlink>
        <a:srgbClr val="95AC91"/>
      </a:hlink>
      <a:folHlink>
        <a:srgbClr val="99A87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5302</Words>
  <Application>WPS 演示</Application>
  <PresentationFormat>全屏显示(16:9)</PresentationFormat>
  <Paragraphs>810</Paragraphs>
  <Slides>43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67" baseType="lpstr">
      <vt:lpstr>Arial</vt:lpstr>
      <vt:lpstr>宋体</vt:lpstr>
      <vt:lpstr>Wingdings</vt:lpstr>
      <vt:lpstr>微软雅黑</vt:lpstr>
      <vt:lpstr>Lato Regular</vt:lpstr>
      <vt:lpstr>Lato Hairline</vt:lpstr>
      <vt:lpstr>Lato Light</vt:lpstr>
      <vt:lpstr>逐浪细阁体</vt:lpstr>
      <vt:lpstr>Lora</vt:lpstr>
      <vt:lpstr>U.S. 101</vt:lpstr>
      <vt:lpstr>Roboto</vt:lpstr>
      <vt:lpstr>Open Sans Light</vt:lpstr>
      <vt:lpstr>Calibri</vt:lpstr>
      <vt:lpstr>Arial Unicode MS</vt:lpstr>
      <vt:lpstr>Gill Sans</vt:lpstr>
      <vt:lpstr>Lato Light</vt:lpstr>
      <vt:lpstr>Times New Roman</vt:lpstr>
      <vt:lpstr>Century Gothic</vt:lpstr>
      <vt:lpstr>Arial Narrow</vt:lpstr>
      <vt:lpstr>Corbel</vt:lpstr>
      <vt:lpstr>HelveticaNeue LT 43 LightEx</vt:lpstr>
      <vt:lpstr>HelveticaNeue LT 33 ThinEx</vt:lpstr>
      <vt:lpstr>Gill Sans MT</vt:lpstr>
      <vt:lpstr>千图网拥有20W+精美PPT模板 更多PPT模板下载至：www.58pic.com/office/ppt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</dc:title>
  <dc:creator/>
  <cp:keywords>1</cp:keywords>
  <cp:lastModifiedBy>Jenco</cp:lastModifiedBy>
  <cp:revision>277</cp:revision>
  <dcterms:created xsi:type="dcterms:W3CDTF">2015-12-11T17:46:00Z</dcterms:created>
  <dcterms:modified xsi:type="dcterms:W3CDTF">2018-07-05T06:58:17Z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